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9" r:id="rId4"/>
    <p:sldId id="260" r:id="rId5"/>
    <p:sldId id="261" r:id="rId6"/>
    <p:sldId id="262" r:id="rId7"/>
    <p:sldId id="263" r:id="rId8"/>
    <p:sldId id="266" r:id="rId9"/>
    <p:sldId id="264" r:id="rId10"/>
    <p:sldId id="265" r:id="rId11"/>
    <p:sldId id="267" r:id="rId12"/>
    <p:sldId id="268"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7" autoAdjust="0"/>
    <p:restoredTop sz="75303" autoAdjust="0"/>
  </p:normalViewPr>
  <p:slideViewPr>
    <p:cSldViewPr snapToGrid="0">
      <p:cViewPr varScale="1">
        <p:scale>
          <a:sx n="83" d="100"/>
          <a:sy n="83" d="100"/>
        </p:scale>
        <p:origin x="138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8824E-CD7D-4E6A-BE4F-2803D90024BC}" type="datetimeFigureOut">
              <a:rPr lang="en-AU" smtClean="0"/>
              <a:t>24/09/2023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E6617-4330-4495-9128-9D018812D278}" type="slidenum">
              <a:rPr lang="en-AU" smtClean="0"/>
              <a:t>‹#›</a:t>
            </a:fld>
            <a:endParaRPr lang="en-AU"/>
          </a:p>
        </p:txBody>
      </p:sp>
    </p:spTree>
    <p:extLst>
      <p:ext uri="{BB962C8B-B14F-4D97-AF65-F5344CB8AC3E}">
        <p14:creationId xmlns:p14="http://schemas.microsoft.com/office/powerpoint/2010/main" val="3485251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 my name is Sneha Bhaskar, and I am here to show my data project on King County house sales </a:t>
            </a:r>
          </a:p>
          <a:p>
            <a:endParaRPr lang="en-AU" dirty="0"/>
          </a:p>
          <a:p>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1</a:t>
            </a:fld>
            <a:endParaRPr lang="en-AU"/>
          </a:p>
        </p:txBody>
      </p:sp>
    </p:spTree>
    <p:extLst>
      <p:ext uri="{BB962C8B-B14F-4D97-AF65-F5344CB8AC3E}">
        <p14:creationId xmlns:p14="http://schemas.microsoft.com/office/powerpoint/2010/main" val="99344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Upon conducting multiple regression analyses, the fifth model demonstrated a robust R-squared value of 0.775 USING ONLY SELECTED VARIABLES LIKE PRICE, GRADE, SQFT LIVING, AND SQFT LIVING OF NEAREST 15 NEIGHBORS, signifying that approximately 78% of the variability in home prices within King County can be explained by the predictors in the model. Notably, the postal code emerged as one of the most significant determinants influencing property valuation. Additional variables that were positively correlated with property prices include:</a:t>
            </a:r>
          </a:p>
          <a:p>
            <a:pPr algn="l">
              <a:buFont typeface="Arial" panose="020B0604020202020204" pitchFamily="34" charset="0"/>
              <a:buChar char="•"/>
            </a:pPr>
            <a:r>
              <a:rPr lang="en-US" b="0" i="0" dirty="0">
                <a:solidFill>
                  <a:srgbClr val="000000"/>
                </a:solidFill>
                <a:effectLst/>
                <a:latin typeface="Helvetica Neue"/>
              </a:rPr>
              <a:t>Living Space Square Footage</a:t>
            </a:r>
          </a:p>
          <a:p>
            <a:pPr algn="l">
              <a:buFont typeface="Arial" panose="020B0604020202020204" pitchFamily="34" charset="0"/>
              <a:buChar char="•"/>
            </a:pPr>
            <a:r>
              <a:rPr lang="en-US" b="0" i="0" dirty="0">
                <a:solidFill>
                  <a:srgbClr val="000000"/>
                </a:solidFill>
                <a:effectLst/>
                <a:latin typeface="Helvetica Neue"/>
              </a:rPr>
              <a:t>Building Grade, as per the King County Grading System</a:t>
            </a:r>
          </a:p>
          <a:p>
            <a:pPr algn="l">
              <a:buFont typeface="Arial" panose="020B0604020202020204" pitchFamily="34" charset="0"/>
              <a:buChar char="•"/>
            </a:pPr>
            <a:r>
              <a:rPr lang="en-US" b="0" i="0" dirty="0">
                <a:solidFill>
                  <a:srgbClr val="000000"/>
                </a:solidFill>
                <a:effectLst/>
                <a:latin typeface="Helvetica Neue"/>
              </a:rPr>
              <a:t>Average Interior Square Footage of the Nearest 15 Residences</a:t>
            </a:r>
          </a:p>
          <a:p>
            <a:endParaRPr lang="en-AU" dirty="0"/>
          </a:p>
          <a:p>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10</a:t>
            </a:fld>
            <a:endParaRPr lang="en-AU"/>
          </a:p>
        </p:txBody>
      </p:sp>
    </p:spTree>
    <p:extLst>
      <p:ext uri="{BB962C8B-B14F-4D97-AF65-F5344CB8AC3E}">
        <p14:creationId xmlns:p14="http://schemas.microsoft.com/office/powerpoint/2010/main" val="80870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Strategic Recommendations for a Pro Home Builder Company:</a:t>
            </a:r>
          </a:p>
          <a:p>
            <a:pPr algn="l"/>
            <a:r>
              <a:rPr lang="en-US" b="0" i="0" dirty="0">
                <a:solidFill>
                  <a:srgbClr val="000000"/>
                </a:solidFill>
                <a:effectLst/>
                <a:latin typeface="Helvetica Neue"/>
              </a:rPr>
              <a:t>To optimize the profitability and marketability of residential properties in King County, the following strategies are recommended:</a:t>
            </a:r>
          </a:p>
          <a:p>
            <a:pPr algn="l">
              <a:buFont typeface="Arial" panose="020B0604020202020204" pitchFamily="34" charset="0"/>
              <a:buChar char="•"/>
            </a:pPr>
            <a:r>
              <a:rPr lang="en-US" b="0" i="0" dirty="0">
                <a:solidFill>
                  <a:srgbClr val="000000"/>
                </a:solidFill>
                <a:effectLst/>
                <a:latin typeface="Helvetica Neue"/>
              </a:rPr>
              <a:t>Strategic Location Selection: Prioritize property acquisition in high-value zip codes to benefit from the area's intrinsically higher property valuations.</a:t>
            </a:r>
          </a:p>
          <a:p>
            <a:pPr algn="l">
              <a:buFont typeface="Arial" panose="020B0604020202020204" pitchFamily="34" charset="0"/>
              <a:buChar char="•"/>
            </a:pPr>
            <a:r>
              <a:rPr lang="en-US" b="0" i="0" dirty="0">
                <a:solidFill>
                  <a:srgbClr val="000000"/>
                </a:solidFill>
                <a:effectLst/>
                <a:latin typeface="Helvetica Neue"/>
              </a:rPr>
              <a:t>Optimize Living Space: Expand the square footage of the living area to align with the positive correlation observed between living space and property value.</a:t>
            </a:r>
          </a:p>
          <a:p>
            <a:pPr algn="l">
              <a:buFont typeface="Arial" panose="020B0604020202020204" pitchFamily="34" charset="0"/>
              <a:buChar char="•"/>
            </a:pPr>
            <a:r>
              <a:rPr lang="en-US" b="0" i="0" dirty="0">
                <a:solidFill>
                  <a:srgbClr val="000000"/>
                </a:solidFill>
                <a:effectLst/>
                <a:latin typeface="Helvetica Neue"/>
              </a:rPr>
              <a:t>Quality of Construction: Employ premium-quality building materials and construction techniques to secure the highest possible building grade according to the King County Grading System. This will not only enhance the property's intrinsic value but also its appeal to potential buyers.</a:t>
            </a:r>
          </a:p>
          <a:p>
            <a:pPr algn="l">
              <a:buFont typeface="Arial" panose="020B0604020202020204" pitchFamily="34" charset="0"/>
              <a:buChar char="•"/>
            </a:pPr>
            <a:r>
              <a:rPr lang="en-US" b="0" i="0" dirty="0">
                <a:solidFill>
                  <a:srgbClr val="000000"/>
                </a:solidFill>
                <a:effectLst/>
                <a:latin typeface="Helvetica Neue"/>
              </a:rPr>
              <a:t>Neighborhood Composition: </a:t>
            </a:r>
            <a:r>
              <a:rPr lang="en-US" b="0" i="0" dirty="0" err="1">
                <a:solidFill>
                  <a:srgbClr val="000000"/>
                </a:solidFill>
                <a:effectLst/>
                <a:latin typeface="Helvetica Neue"/>
              </a:rPr>
              <a:t>Opt</a:t>
            </a:r>
            <a:r>
              <a:rPr lang="en-US" b="0" i="0" dirty="0">
                <a:solidFill>
                  <a:srgbClr val="000000"/>
                </a:solidFill>
                <a:effectLst/>
                <a:latin typeface="Helvetica Neue"/>
              </a:rPr>
              <a:t> for land parcels where the surrounding 15 residences have a higher average interior square footage. This is indicative of a neighborhood's overall property value and can positively influence the value of the new development.</a:t>
            </a:r>
          </a:p>
          <a:p>
            <a:pPr algn="l"/>
            <a:r>
              <a:rPr lang="en-US" b="1" i="0" dirty="0">
                <a:solidFill>
                  <a:srgbClr val="000000"/>
                </a:solidFill>
                <a:effectLst/>
                <a:latin typeface="Helvetica Neue"/>
              </a:rPr>
              <a:t>By implementing these targeted strategies, housing development firms can substantially increase the likelihood of marketing higher-priced homes in King County</a:t>
            </a:r>
            <a:endParaRPr lang="en-US" b="0" i="0" dirty="0">
              <a:solidFill>
                <a:srgbClr val="000000"/>
              </a:solidFill>
              <a:effectLst/>
              <a:latin typeface="Helvetica Neue"/>
            </a:endParaRPr>
          </a:p>
          <a:p>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11</a:t>
            </a:fld>
            <a:endParaRPr lang="en-AU"/>
          </a:p>
        </p:txBody>
      </p:sp>
    </p:spTree>
    <p:extLst>
      <p:ext uri="{BB962C8B-B14F-4D97-AF65-F5344CB8AC3E}">
        <p14:creationId xmlns:p14="http://schemas.microsoft.com/office/powerpoint/2010/main" val="1701273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In the future, the next steps would be reducing noise in the data to improve the accuracy of our model. Additionally, I would like to investigate certain features like proximity to good schools, and other facilities like hospitals, gyms, restaurants, and playgrounds that could eventually boost the pricing of that suburbs.</a:t>
            </a:r>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12</a:t>
            </a:fld>
            <a:endParaRPr lang="en-AU"/>
          </a:p>
        </p:txBody>
      </p:sp>
    </p:spTree>
    <p:extLst>
      <p:ext uri="{BB962C8B-B14F-4D97-AF65-F5344CB8AC3E}">
        <p14:creationId xmlns:p14="http://schemas.microsoft.com/office/powerpoint/2010/main" val="1138657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13</a:t>
            </a:fld>
            <a:endParaRPr lang="en-AU"/>
          </a:p>
        </p:txBody>
      </p:sp>
    </p:spTree>
    <p:extLst>
      <p:ext uri="{BB962C8B-B14F-4D97-AF65-F5344CB8AC3E}">
        <p14:creationId xmlns:p14="http://schemas.microsoft.com/office/powerpoint/2010/main" val="33917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2</a:t>
            </a:fld>
            <a:endParaRPr lang="en-AU"/>
          </a:p>
        </p:txBody>
      </p:sp>
    </p:spTree>
    <p:extLst>
      <p:ext uri="{BB962C8B-B14F-4D97-AF65-F5344CB8AC3E}">
        <p14:creationId xmlns:p14="http://schemas.microsoft.com/office/powerpoint/2010/main" val="44849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goal of this project will be to show inferences made from our linear regression model and then Provide recommendations to help find value in King County homes and how to maximize profits  </a:t>
            </a:r>
          </a:p>
          <a:p>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3</a:t>
            </a:fld>
            <a:endParaRPr lang="en-AU"/>
          </a:p>
        </p:txBody>
      </p:sp>
    </p:spTree>
    <p:extLst>
      <p:ext uri="{BB962C8B-B14F-4D97-AF65-F5344CB8AC3E}">
        <p14:creationId xmlns:p14="http://schemas.microsoft.com/office/powerpoint/2010/main" val="2240218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data that I looked at is from 2014-2015, over 21,597 houses were sold.</a:t>
            </a:r>
          </a:p>
        </p:txBody>
      </p:sp>
      <p:sp>
        <p:nvSpPr>
          <p:cNvPr id="4" name="Slide Number Placeholder 3"/>
          <p:cNvSpPr>
            <a:spLocks noGrp="1"/>
          </p:cNvSpPr>
          <p:nvPr>
            <p:ph type="sldNum" sz="quarter" idx="5"/>
          </p:nvPr>
        </p:nvSpPr>
        <p:spPr/>
        <p:txBody>
          <a:bodyPr/>
          <a:lstStyle/>
          <a:p>
            <a:fld id="{288E6617-4330-4495-9128-9D018812D278}" type="slidenum">
              <a:rPr lang="en-AU" smtClean="0"/>
              <a:t>4</a:t>
            </a:fld>
            <a:endParaRPr lang="en-AU"/>
          </a:p>
        </p:txBody>
      </p:sp>
    </p:spTree>
    <p:extLst>
      <p:ext uri="{BB962C8B-B14F-4D97-AF65-F5344CB8AC3E}">
        <p14:creationId xmlns:p14="http://schemas.microsoft.com/office/powerpoint/2010/main" val="92305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Zip Code:</a:t>
            </a:r>
          </a:p>
          <a:p>
            <a:pPr algn="l">
              <a:buFont typeface="+mj-lt"/>
              <a:buAutoNum type="arabicPeriod"/>
            </a:pPr>
            <a:r>
              <a:rPr lang="en-US" b="1" i="0" dirty="0">
                <a:solidFill>
                  <a:srgbClr val="374151"/>
                </a:solidFill>
                <a:effectLst/>
                <a:latin typeface="Söhne"/>
              </a:rPr>
              <a:t>Property Value</a:t>
            </a:r>
            <a:r>
              <a:rPr lang="en-US" b="0" i="0" dirty="0">
                <a:solidFill>
                  <a:srgbClr val="374151"/>
                </a:solidFill>
                <a:effectLst/>
                <a:latin typeface="Söhne"/>
              </a:rPr>
              <a:t>: Zip codes are often indicators of property value. More affluent areas usually have higher selling prices, which can result in greater profit margins for builders.</a:t>
            </a:r>
          </a:p>
          <a:p>
            <a:pPr algn="l">
              <a:buFont typeface="+mj-lt"/>
              <a:buAutoNum type="arabicPeriod"/>
            </a:pPr>
            <a:r>
              <a:rPr lang="en-US" b="1" i="0" dirty="0">
                <a:solidFill>
                  <a:srgbClr val="374151"/>
                </a:solidFill>
                <a:effectLst/>
                <a:latin typeface="Söhne"/>
              </a:rPr>
              <a:t>Demographics</a:t>
            </a:r>
            <a:r>
              <a:rPr lang="en-US" b="0" i="0" dirty="0">
                <a:solidFill>
                  <a:srgbClr val="374151"/>
                </a:solidFill>
                <a:effectLst/>
                <a:latin typeface="Söhne"/>
              </a:rPr>
              <a:t>: Knowing the demographics of a zip code can help builders design homes that appeal to the people most likely to live there, whether they are families, young professionals, retirees, etc.</a:t>
            </a:r>
          </a:p>
          <a:p>
            <a:pPr algn="l">
              <a:buFont typeface="+mj-lt"/>
              <a:buAutoNum type="arabicPeriod"/>
            </a:pPr>
            <a:r>
              <a:rPr lang="en-US" b="1" i="0" dirty="0">
                <a:solidFill>
                  <a:srgbClr val="374151"/>
                </a:solidFill>
                <a:effectLst/>
                <a:latin typeface="Söhne"/>
              </a:rPr>
              <a:t>Regulations and Zoning</a:t>
            </a:r>
            <a:r>
              <a:rPr lang="en-US" b="0" i="0" dirty="0">
                <a:solidFill>
                  <a:srgbClr val="374151"/>
                </a:solidFill>
                <a:effectLst/>
                <a:latin typeface="Söhne"/>
              </a:rPr>
              <a:t>: Different zip codes may have different building regulations and zoning laws, which can affect the cost and scope of a building project.</a:t>
            </a:r>
          </a:p>
          <a:p>
            <a:pPr algn="l">
              <a:buFont typeface="+mj-lt"/>
              <a:buAutoNum type="arabicPeriod"/>
            </a:pPr>
            <a:r>
              <a:rPr lang="en-US" b="1" i="0" dirty="0">
                <a:solidFill>
                  <a:srgbClr val="374151"/>
                </a:solidFill>
                <a:effectLst/>
                <a:latin typeface="Söhne"/>
              </a:rPr>
              <a:t>Market Demand</a:t>
            </a:r>
            <a:r>
              <a:rPr lang="en-US" b="0" i="0" dirty="0">
                <a:solidFill>
                  <a:srgbClr val="374151"/>
                </a:solidFill>
                <a:effectLst/>
                <a:latin typeface="Söhne"/>
              </a:rPr>
              <a:t>: Certain zip codes may be more desirable due to factors like school districts, proximity to amenities, or lower crime rates, affecting how quickly homes sell.</a:t>
            </a:r>
          </a:p>
          <a:p>
            <a:pPr algn="l">
              <a:buFont typeface="+mj-lt"/>
              <a:buAutoNum type="arabicPeriod"/>
            </a:pPr>
            <a:r>
              <a:rPr lang="en-US" b="1" i="0" dirty="0">
                <a:solidFill>
                  <a:srgbClr val="374151"/>
                </a:solidFill>
                <a:effectLst/>
                <a:latin typeface="Söhne"/>
              </a:rPr>
              <a:t>Comparative Analysis</a:t>
            </a:r>
            <a:r>
              <a:rPr lang="en-US" b="0" i="0" dirty="0">
                <a:solidFill>
                  <a:srgbClr val="374151"/>
                </a:solidFill>
                <a:effectLst/>
                <a:latin typeface="Söhne"/>
              </a:rPr>
              <a:t>: Builders can compare construction costs, potential sale prices, and profitability more accurately between different zip codes.</a:t>
            </a:r>
          </a:p>
          <a:p>
            <a:pPr algn="l">
              <a:buFont typeface="+mj-lt"/>
              <a:buAutoNum type="arabicPeriod"/>
            </a:pPr>
            <a:r>
              <a:rPr lang="en-US" b="1" i="0" dirty="0">
                <a:solidFill>
                  <a:srgbClr val="374151"/>
                </a:solidFill>
                <a:effectLst/>
                <a:latin typeface="Söhne"/>
              </a:rPr>
              <a:t>Local Partnerships</a:t>
            </a:r>
            <a:r>
              <a:rPr lang="en-US" b="0" i="0" dirty="0">
                <a:solidFill>
                  <a:srgbClr val="374151"/>
                </a:solidFill>
                <a:effectLst/>
                <a:latin typeface="Söhne"/>
              </a:rPr>
              <a:t>: Builders may establish connections with local suppliers and subcontractors who are familiar with the requirements and nuances of working in a particular zip code.</a:t>
            </a:r>
          </a:p>
          <a:p>
            <a:endParaRPr lang="en-AU" dirty="0"/>
          </a:p>
          <a:p>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5</a:t>
            </a:fld>
            <a:endParaRPr lang="en-AU"/>
          </a:p>
        </p:txBody>
      </p:sp>
    </p:spTree>
    <p:extLst>
      <p:ext uri="{BB962C8B-B14F-4D97-AF65-F5344CB8AC3E}">
        <p14:creationId xmlns:p14="http://schemas.microsoft.com/office/powerpoint/2010/main" val="2507089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6</a:t>
            </a:fld>
            <a:endParaRPr lang="en-AU"/>
          </a:p>
        </p:txBody>
      </p:sp>
    </p:spTree>
    <p:extLst>
      <p:ext uri="{BB962C8B-B14F-4D97-AF65-F5344CB8AC3E}">
        <p14:creationId xmlns:p14="http://schemas.microsoft.com/office/powerpoint/2010/main" val="245673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When we talk about a "positive correlation" between square footage and price in real estate, we mean that as one variable goes up, the other tends to go up as well. In simpler terms, bigger homes generally cost more, and smaller homes usually cost less.</a:t>
            </a:r>
          </a:p>
          <a:p>
            <a:endParaRPr lang="en-US" b="0" i="0" dirty="0">
              <a:solidFill>
                <a:srgbClr val="374151"/>
              </a:solidFill>
              <a:effectLst/>
              <a:latin typeface="Söhne"/>
            </a:endParaRPr>
          </a:p>
          <a:p>
            <a:pPr algn="l"/>
            <a:r>
              <a:rPr lang="en-US" b="0" i="0" dirty="0">
                <a:solidFill>
                  <a:srgbClr val="374151"/>
                </a:solidFill>
                <a:effectLst/>
                <a:latin typeface="Söhne"/>
              </a:rPr>
              <a:t>There are many factors that contribute to the price of a home, such as location, age, condition, and features, but square footage is one of the most straightforward and easily understandable factors. People intuitively get that more space generally equals a higher price.</a:t>
            </a:r>
          </a:p>
          <a:p>
            <a:br>
              <a:rPr lang="en-US" dirty="0"/>
            </a:br>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7</a:t>
            </a:fld>
            <a:endParaRPr lang="en-AU"/>
          </a:p>
        </p:txBody>
      </p:sp>
    </p:spTree>
    <p:extLst>
      <p:ext uri="{BB962C8B-B14F-4D97-AF65-F5344CB8AC3E}">
        <p14:creationId xmlns:p14="http://schemas.microsoft.com/office/powerpoint/2010/main" val="1984230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square footage of interior housing living space for the nearest 15 neighbors was positively correlated with house price" suggests that as the size of the living space inside houses increases, the price of those houses also tends to increase, at least for a specific group of 15 neighboring houses.</a:t>
            </a:r>
          </a:p>
          <a:p>
            <a:pPr algn="l"/>
            <a:r>
              <a:rPr lang="en-US" b="0" i="0" dirty="0">
                <a:solidFill>
                  <a:srgbClr val="374151"/>
                </a:solidFill>
                <a:effectLst/>
                <a:latin typeface="Söhne"/>
              </a:rPr>
              <a:t>In simpler terms, bigger houses (in terms of living space) among these 15 neighbors are generally more expensive. This is a positive correlation, meaning both variables move in the same direction. When one increases, the other tends to also increase.</a:t>
            </a:r>
          </a:p>
          <a:p>
            <a:br>
              <a:rPr lang="en-US" dirty="0"/>
            </a:br>
            <a:r>
              <a:rPr lang="en-US" b="0" i="0" dirty="0">
                <a:solidFill>
                  <a:srgbClr val="374151"/>
                </a:solidFill>
                <a:effectLst/>
                <a:latin typeface="Söhne"/>
              </a:rPr>
              <a:t>For , such a correlation could offer insights into market trends and what factors drive home values in that particular neighborhood.</a:t>
            </a:r>
          </a:p>
          <a:p>
            <a:endParaRPr lang="en-US" b="0" i="0" dirty="0">
              <a:solidFill>
                <a:srgbClr val="374151"/>
              </a:solidFill>
              <a:effectLst/>
              <a:latin typeface="Söhne"/>
            </a:endParaRPr>
          </a:p>
          <a:p>
            <a:pPr algn="l"/>
            <a:r>
              <a:rPr lang="en-US" b="0" i="0" dirty="0">
                <a:effectLst/>
                <a:latin typeface="Söhne"/>
              </a:rPr>
              <a:t>Understanding that larger homes tend to command higher prices in a specific area can help a builder make informed decisions on project investments and pricing strategies. This knowledge can optimize resource allocation and potentially increase profitability by catering to market demand for larger living spaces. However, this insight should be balanced with other market factors for a comprehensive approach such as grading.  </a:t>
            </a:r>
          </a:p>
          <a:p>
            <a:br>
              <a:rPr lang="en-US" dirty="0"/>
            </a:br>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8</a:t>
            </a:fld>
            <a:endParaRPr lang="en-AU"/>
          </a:p>
        </p:txBody>
      </p:sp>
    </p:spTree>
    <p:extLst>
      <p:ext uri="{BB962C8B-B14F-4D97-AF65-F5344CB8AC3E}">
        <p14:creationId xmlns:p14="http://schemas.microsoft.com/office/powerpoint/2010/main" val="3363207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Building grade:</a:t>
            </a:r>
          </a:p>
          <a:p>
            <a:pPr algn="l"/>
            <a:r>
              <a:rPr lang="en-US" b="0" i="0" dirty="0">
                <a:solidFill>
                  <a:srgbClr val="000000"/>
                </a:solidFill>
                <a:effectLst/>
                <a:latin typeface="Helvetica Neue"/>
              </a:rPr>
              <a:t>Represents the construction quality of improvements. Grades run from grade 1 to 13. Generally defined as:</a:t>
            </a:r>
          </a:p>
          <a:p>
            <a:pPr algn="l"/>
            <a:r>
              <a:rPr lang="en-US" b="0" i="0" dirty="0">
                <a:solidFill>
                  <a:srgbClr val="000000"/>
                </a:solidFill>
                <a:effectLst/>
                <a:latin typeface="Helvetica Neue"/>
              </a:rPr>
              <a:t>1-3 Falls short of minimum building standards. Normally cabin or inferior structure.</a:t>
            </a:r>
          </a:p>
          <a:p>
            <a:pPr algn="l"/>
            <a:r>
              <a:rPr lang="en-US" b="0" i="0" dirty="0">
                <a:solidFill>
                  <a:srgbClr val="000000"/>
                </a:solidFill>
                <a:effectLst/>
                <a:latin typeface="Helvetica Neue"/>
              </a:rPr>
              <a:t>4 Generally older, low quality construction. Does not meet code.</a:t>
            </a:r>
          </a:p>
          <a:p>
            <a:pPr algn="l"/>
            <a:r>
              <a:rPr lang="en-US" b="0" i="0" dirty="0">
                <a:solidFill>
                  <a:srgbClr val="000000"/>
                </a:solidFill>
                <a:effectLst/>
                <a:latin typeface="Helvetica Neue"/>
              </a:rPr>
              <a:t>5 Low construction costs and workmanship. Small, simple design.</a:t>
            </a:r>
          </a:p>
          <a:p>
            <a:pPr algn="l"/>
            <a:r>
              <a:rPr lang="en-US" b="0" i="0" dirty="0">
                <a:solidFill>
                  <a:srgbClr val="000000"/>
                </a:solidFill>
                <a:effectLst/>
                <a:latin typeface="Helvetica Neue"/>
              </a:rPr>
              <a:t>6 Lowest grade currently meeting building code. Low quality materials and simple designs.</a:t>
            </a:r>
          </a:p>
          <a:p>
            <a:pPr algn="l"/>
            <a:r>
              <a:rPr lang="en-US" b="0" i="0" dirty="0">
                <a:solidFill>
                  <a:srgbClr val="000000"/>
                </a:solidFill>
                <a:effectLst/>
                <a:latin typeface="Helvetica Neue"/>
              </a:rPr>
              <a:t>7 Average grade of construction and design. Commonly seen in plats and older sub-divisions.</a:t>
            </a:r>
          </a:p>
          <a:p>
            <a:pPr algn="l"/>
            <a:r>
              <a:rPr lang="en-US" b="0" i="0" dirty="0">
                <a:solidFill>
                  <a:srgbClr val="000000"/>
                </a:solidFill>
                <a:effectLst/>
                <a:latin typeface="Helvetica Neue"/>
              </a:rPr>
              <a:t>8 Just above average in construction and design. Usually better materials in both the exterior and interior finish work.</a:t>
            </a:r>
          </a:p>
          <a:p>
            <a:pPr algn="l"/>
            <a:r>
              <a:rPr lang="en-US" b="0" i="0" dirty="0">
                <a:solidFill>
                  <a:srgbClr val="000000"/>
                </a:solidFill>
                <a:effectLst/>
                <a:latin typeface="Helvetica Neue"/>
              </a:rPr>
              <a:t>9 Better architectural design with extra interior and exterior design and quality.</a:t>
            </a:r>
          </a:p>
          <a:p>
            <a:pPr algn="l"/>
            <a:r>
              <a:rPr lang="en-US" b="0" i="0" dirty="0">
                <a:solidFill>
                  <a:srgbClr val="000000"/>
                </a:solidFill>
                <a:effectLst/>
                <a:latin typeface="Helvetica Neue"/>
              </a:rPr>
              <a:t>10 Homes of this quality generally have high quality features. Finish work is better and more design quality is seen in the floor plans. Generally have a larger square footage.</a:t>
            </a:r>
          </a:p>
          <a:p>
            <a:pPr algn="l"/>
            <a:r>
              <a:rPr lang="en-US" b="0" i="0" dirty="0">
                <a:solidFill>
                  <a:srgbClr val="000000"/>
                </a:solidFill>
                <a:effectLst/>
                <a:latin typeface="Helvetica Neue"/>
              </a:rPr>
              <a:t>11 Custom design and higher quality finish work with added amenities of solid woods, bathroom fixtures and more luxurious options.</a:t>
            </a:r>
          </a:p>
          <a:p>
            <a:pPr algn="l"/>
            <a:r>
              <a:rPr lang="en-US" b="0" i="0" dirty="0">
                <a:solidFill>
                  <a:srgbClr val="000000"/>
                </a:solidFill>
                <a:effectLst/>
                <a:latin typeface="Helvetica Neue"/>
              </a:rPr>
              <a:t>12 Custom design and excellent builders. All materials are of the highest quality and all conveniences are present.</a:t>
            </a:r>
          </a:p>
          <a:p>
            <a:pPr algn="l"/>
            <a:r>
              <a:rPr lang="en-US" b="0" i="0" dirty="0">
                <a:solidFill>
                  <a:srgbClr val="000000"/>
                </a:solidFill>
                <a:effectLst/>
                <a:latin typeface="Helvetica Neue"/>
              </a:rPr>
              <a:t>13 Generally custom designed and built. Mansion level. Large amount of highest quality cabinet work, wood trim, marble, entry ways etc.</a:t>
            </a:r>
          </a:p>
          <a:p>
            <a:endParaRPr lang="en-AU" dirty="0"/>
          </a:p>
        </p:txBody>
      </p:sp>
      <p:sp>
        <p:nvSpPr>
          <p:cNvPr id="4" name="Slide Number Placeholder 3"/>
          <p:cNvSpPr>
            <a:spLocks noGrp="1"/>
          </p:cNvSpPr>
          <p:nvPr>
            <p:ph type="sldNum" sz="quarter" idx="5"/>
          </p:nvPr>
        </p:nvSpPr>
        <p:spPr/>
        <p:txBody>
          <a:bodyPr/>
          <a:lstStyle/>
          <a:p>
            <a:fld id="{288E6617-4330-4495-9128-9D018812D278}" type="slidenum">
              <a:rPr lang="en-AU" smtClean="0"/>
              <a:t>9</a:t>
            </a:fld>
            <a:endParaRPr lang="en-AU"/>
          </a:p>
        </p:txBody>
      </p:sp>
    </p:spTree>
    <p:extLst>
      <p:ext uri="{BB962C8B-B14F-4D97-AF65-F5344CB8AC3E}">
        <p14:creationId xmlns:p14="http://schemas.microsoft.com/office/powerpoint/2010/main" val="1477290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F03CF-F2BA-3C7B-5D5D-8620E472A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0E5D323-867C-9976-1BF2-077E888398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70CACF-3533-D64C-6ADA-CB2767AE1BCF}"/>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5" name="Footer Placeholder 4">
            <a:extLst>
              <a:ext uri="{FF2B5EF4-FFF2-40B4-BE49-F238E27FC236}">
                <a16:creationId xmlns:a16="http://schemas.microsoft.com/office/drawing/2014/main" id="{96309A97-F063-38DF-2805-7857A5DFC08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E24E168-6660-190F-F778-959AE1C03B44}"/>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3656274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A2FD-A192-CDBD-5135-4C06119DBFF3}"/>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900D07F-54F3-9D3A-DC1D-0ACBFC8709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E510C1E-CBF6-A79E-F67B-F79A41123C13}"/>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5" name="Footer Placeholder 4">
            <a:extLst>
              <a:ext uri="{FF2B5EF4-FFF2-40B4-BE49-F238E27FC236}">
                <a16:creationId xmlns:a16="http://schemas.microsoft.com/office/drawing/2014/main" id="{625DAB30-8E7F-278F-FE76-103B9860A9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8C5507E-D2B6-B40C-F97A-CFC612AC04CC}"/>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2868433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530679-1C73-F0E9-7806-9DEE277E98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9FF134E-3B5E-DF80-2F41-815373BF9F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D6D35B0-3348-17FF-1E3D-013158053275}"/>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5" name="Footer Placeholder 4">
            <a:extLst>
              <a:ext uri="{FF2B5EF4-FFF2-40B4-BE49-F238E27FC236}">
                <a16:creationId xmlns:a16="http://schemas.microsoft.com/office/drawing/2014/main" id="{0572D309-7238-216F-3DDF-3B3074AC17E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718B9F5-2AC5-74CD-559A-AF23B00B5FB7}"/>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411079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E2702-779F-FE23-5669-EBA5ACAE700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22594DD-B104-D995-40ED-3D4941607C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BAE204-1C05-9689-2359-9F98E7CB26FE}"/>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5" name="Footer Placeholder 4">
            <a:extLst>
              <a:ext uri="{FF2B5EF4-FFF2-40B4-BE49-F238E27FC236}">
                <a16:creationId xmlns:a16="http://schemas.microsoft.com/office/drawing/2014/main" id="{7ECA378F-5004-472B-C2D3-F5B4724600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F99E8A-8859-9395-5E82-E7EECFBB2539}"/>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379663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4B8E-7603-4178-2D47-E1D807271D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4BC91CE-1566-BB87-22C1-007DAED121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429058-B5FD-EF92-BC1B-F4CB429A959F}"/>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5" name="Footer Placeholder 4">
            <a:extLst>
              <a:ext uri="{FF2B5EF4-FFF2-40B4-BE49-F238E27FC236}">
                <a16:creationId xmlns:a16="http://schemas.microsoft.com/office/drawing/2014/main" id="{DF1CE4DE-F0AF-D544-A211-863096C2CBA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C47479-5F10-7A0A-3FBB-E749DFFEC01B}"/>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42947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2E91-89D2-8545-3FA6-A339FECBAAA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9C7DA11-3123-7C42-8D05-6C239A4F5F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A51CC8B-406F-0A63-53BE-3D738857E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AE09CD2-5291-64EF-4FC3-1C95A48B21ED}"/>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6" name="Footer Placeholder 5">
            <a:extLst>
              <a:ext uri="{FF2B5EF4-FFF2-40B4-BE49-F238E27FC236}">
                <a16:creationId xmlns:a16="http://schemas.microsoft.com/office/drawing/2014/main" id="{346BB3AE-1C08-5499-BE46-39F351EF989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19DE424-A00B-3DC1-76BB-FE6C987F8039}"/>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4257550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7772-3EC0-A277-C930-4905D4A5EB1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23472B4-178C-7C78-BF3A-6ADBB4164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486A5C-BD10-FB33-AE74-7C95DC8E88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AFBA11E-0055-19AC-A7E9-4D7F84D08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4D0B6E-FC4D-C027-5856-7AC991E493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BD6543D-0AB5-FCB5-B89C-C60D787AB09E}"/>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8" name="Footer Placeholder 7">
            <a:extLst>
              <a:ext uri="{FF2B5EF4-FFF2-40B4-BE49-F238E27FC236}">
                <a16:creationId xmlns:a16="http://schemas.microsoft.com/office/drawing/2014/main" id="{08CECAF6-93B8-AE0D-1674-7CB1C94074C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1AB9539-2E0A-C4ED-E29B-BE5E37B60441}"/>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3660319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8904F-141C-0DE3-CDF7-E2A0929289F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D3A04CA-1AFF-3F83-025B-20E1E5210CC2}"/>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4" name="Footer Placeholder 3">
            <a:extLst>
              <a:ext uri="{FF2B5EF4-FFF2-40B4-BE49-F238E27FC236}">
                <a16:creationId xmlns:a16="http://schemas.microsoft.com/office/drawing/2014/main" id="{BAA06158-1680-F90A-CC95-80E845889E6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83DD2B6-1747-C426-9C5D-C81BE20FC6B6}"/>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744601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6EA96C-2EC0-7234-1155-0A72E6B2A283}"/>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3" name="Footer Placeholder 2">
            <a:extLst>
              <a:ext uri="{FF2B5EF4-FFF2-40B4-BE49-F238E27FC236}">
                <a16:creationId xmlns:a16="http://schemas.microsoft.com/office/drawing/2014/main" id="{8B659D76-4E70-C516-1238-45B7B82D9CC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D348434-87C5-B715-5CAF-75DBE1DDD2EA}"/>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3021525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3979-29EF-65C5-E82E-13B22535F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0A79608-3CD7-FFE4-4218-94702111C7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1A1A92E-6513-AE14-6997-EE353F5089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62D8D-29C4-319B-19B2-10A865A6BF61}"/>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6" name="Footer Placeholder 5">
            <a:extLst>
              <a:ext uri="{FF2B5EF4-FFF2-40B4-BE49-F238E27FC236}">
                <a16:creationId xmlns:a16="http://schemas.microsoft.com/office/drawing/2014/main" id="{8F880224-4838-666E-3A7C-9899CA89CF3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91D406A-F3DA-FC3C-E7C7-D15F5A2AD8A6}"/>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27149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D195-2163-C4C7-1464-3044A9C646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796E371-DD56-8D95-9C4C-D31A2E238E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A91358F-EDCD-A428-7D90-28094212F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B41198-FB1B-317A-857A-FDA52BE46D65}"/>
              </a:ext>
            </a:extLst>
          </p:cNvPr>
          <p:cNvSpPr>
            <a:spLocks noGrp="1"/>
          </p:cNvSpPr>
          <p:nvPr>
            <p:ph type="dt" sz="half" idx="10"/>
          </p:nvPr>
        </p:nvSpPr>
        <p:spPr/>
        <p:txBody>
          <a:bodyPr/>
          <a:lstStyle/>
          <a:p>
            <a:fld id="{CC461915-0DA7-47E4-9F3A-9EFD57D4AC1D}" type="datetimeFigureOut">
              <a:rPr lang="en-AU" smtClean="0"/>
              <a:t>24/09/2023</a:t>
            </a:fld>
            <a:endParaRPr lang="en-AU"/>
          </a:p>
        </p:txBody>
      </p:sp>
      <p:sp>
        <p:nvSpPr>
          <p:cNvPr id="6" name="Footer Placeholder 5">
            <a:extLst>
              <a:ext uri="{FF2B5EF4-FFF2-40B4-BE49-F238E27FC236}">
                <a16:creationId xmlns:a16="http://schemas.microsoft.com/office/drawing/2014/main" id="{2D309F7E-1343-866F-256B-EB8BE65C6A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5524E2D-5596-8592-7829-98B5BCBAEA0A}"/>
              </a:ext>
            </a:extLst>
          </p:cNvPr>
          <p:cNvSpPr>
            <a:spLocks noGrp="1"/>
          </p:cNvSpPr>
          <p:nvPr>
            <p:ph type="sldNum" sz="quarter" idx="12"/>
          </p:nvPr>
        </p:nvSpPr>
        <p:spPr/>
        <p:txBody>
          <a:bodyPr/>
          <a:lstStyle/>
          <a:p>
            <a:fld id="{AF8B689B-67ED-4CE7-99A9-76A35402AF34}" type="slidenum">
              <a:rPr lang="en-AU" smtClean="0"/>
              <a:t>‹#›</a:t>
            </a:fld>
            <a:endParaRPr lang="en-AU"/>
          </a:p>
        </p:txBody>
      </p:sp>
    </p:spTree>
    <p:extLst>
      <p:ext uri="{BB962C8B-B14F-4D97-AF65-F5344CB8AC3E}">
        <p14:creationId xmlns:p14="http://schemas.microsoft.com/office/powerpoint/2010/main" val="949929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CBC495-AE2A-2F2C-7178-E9485C4781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7562594-EA5D-ADFC-3C65-14F8294FB4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AE73B04-097A-E4CD-E3D3-4D5B99340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61915-0DA7-47E4-9F3A-9EFD57D4AC1D}" type="datetimeFigureOut">
              <a:rPr lang="en-AU" smtClean="0"/>
              <a:t>24/09/2023</a:t>
            </a:fld>
            <a:endParaRPr lang="en-AU"/>
          </a:p>
        </p:txBody>
      </p:sp>
      <p:sp>
        <p:nvSpPr>
          <p:cNvPr id="5" name="Footer Placeholder 4">
            <a:extLst>
              <a:ext uri="{FF2B5EF4-FFF2-40B4-BE49-F238E27FC236}">
                <a16:creationId xmlns:a16="http://schemas.microsoft.com/office/drawing/2014/main" id="{CD0FB265-08BE-AEF5-3910-CF69ACE0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8FC0AC7-3976-5641-E9BA-05136371E3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8B689B-67ED-4CE7-99A9-76A35402AF34}" type="slidenum">
              <a:rPr lang="en-AU" smtClean="0"/>
              <a:t>‹#›</a:t>
            </a:fld>
            <a:endParaRPr lang="en-AU"/>
          </a:p>
        </p:txBody>
      </p:sp>
    </p:spTree>
    <p:extLst>
      <p:ext uri="{BB962C8B-B14F-4D97-AF65-F5344CB8AC3E}">
        <p14:creationId xmlns:p14="http://schemas.microsoft.com/office/powerpoint/2010/main" val="1884463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4.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5.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s://www.linkedin.com/in/sneha-bhaskar-8aa158186/"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mailto:Sneha.bhaskar1995@gmail.com" TargetMode="External"/><Relationship Id="rId5" Type="http://schemas.openxmlformats.org/officeDocument/2006/relationships/image" Target="../media/image16.jpe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4a"/><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5" name="Rectangle 208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Rectangle 208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050" name="Picture 2" descr="71,300+ King County Washington State Stock Photos, Pictures &amp; Royalty-Free  Images - iStock">
            <a:extLst>
              <a:ext uri="{FF2B5EF4-FFF2-40B4-BE49-F238E27FC236}">
                <a16:creationId xmlns:a16="http://schemas.microsoft.com/office/drawing/2014/main" id="{CA25EE2D-96D2-87D9-4644-895872424855}"/>
              </a:ext>
            </a:extLst>
          </p:cNvPr>
          <p:cNvPicPr>
            <a:picLocks noChangeAspect="1" noChangeArrowheads="1"/>
          </p:cNvPicPr>
          <p:nvPr/>
        </p:nvPicPr>
        <p:blipFill rotWithShape="1">
          <a:blip r:embed="rId5">
            <a:alphaModFix amt="70000"/>
            <a:extLst>
              <a:ext uri="{28A0092B-C50C-407E-A947-70E740481C1C}">
                <a14:useLocalDpi xmlns:a14="http://schemas.microsoft.com/office/drawing/2010/main" val="0"/>
              </a:ext>
            </a:extLst>
          </a:blip>
          <a:srcRect l="15965" r="24671" b="-1"/>
          <a:stretch/>
        </p:blipFill>
        <p:spPr bwMode="auto">
          <a:xfrm>
            <a:off x="-4084" y="10"/>
            <a:ext cx="609905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A hand holding a tablet with a cityscape and graph&#10;&#10;Description automatically generated">
            <a:extLst>
              <a:ext uri="{FF2B5EF4-FFF2-40B4-BE49-F238E27FC236}">
                <a16:creationId xmlns:a16="http://schemas.microsoft.com/office/drawing/2014/main" id="{1D1ECE34-F823-0BCE-57D4-AED589275D3A}"/>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21739" r="20269" b="1"/>
          <a:stretch/>
        </p:blipFill>
        <p:spPr>
          <a:xfrm>
            <a:off x="6096844" y="10"/>
            <a:ext cx="6095156" cy="6857990"/>
          </a:xfrm>
          <a:prstGeom prst="rect">
            <a:avLst/>
          </a:prstGeom>
        </p:spPr>
      </p:pic>
      <p:sp>
        <p:nvSpPr>
          <p:cNvPr id="2" name="Title 1">
            <a:extLst>
              <a:ext uri="{FF2B5EF4-FFF2-40B4-BE49-F238E27FC236}">
                <a16:creationId xmlns:a16="http://schemas.microsoft.com/office/drawing/2014/main" id="{6A1A8A8A-7AF2-7A28-A5C0-BFF46BEB2B3B}"/>
              </a:ext>
            </a:extLst>
          </p:cNvPr>
          <p:cNvSpPr>
            <a:spLocks noGrp="1"/>
          </p:cNvSpPr>
          <p:nvPr>
            <p:ph type="title"/>
          </p:nvPr>
        </p:nvSpPr>
        <p:spPr>
          <a:xfrm>
            <a:off x="1198181" y="1122363"/>
            <a:ext cx="9795637" cy="2215884"/>
          </a:xfrm>
        </p:spPr>
        <p:txBody>
          <a:bodyPr vert="horz" lIns="91440" tIns="45720" rIns="91440" bIns="45720" rtlCol="0" anchor="b">
            <a:normAutofit/>
          </a:bodyPr>
          <a:lstStyle/>
          <a:p>
            <a:pPr algn="ctr"/>
            <a:r>
              <a:rPr lang="en-US" sz="4800" b="1" i="0" kern="1200" dirty="0">
                <a:solidFill>
                  <a:srgbClr val="000000"/>
                </a:solidFill>
                <a:effectLst/>
                <a:latin typeface="+mj-lt"/>
                <a:ea typeface="+mj-ea"/>
                <a:cs typeface="+mj-cs"/>
              </a:rPr>
              <a:t>KING COUNTY HOUSE SALES ANALYSIS REPORT</a:t>
            </a:r>
            <a:br>
              <a:rPr lang="en-US" sz="4800" b="1" i="0" kern="1200" dirty="0">
                <a:solidFill>
                  <a:srgbClr val="000000"/>
                </a:solidFill>
                <a:effectLst/>
                <a:latin typeface="+mj-lt"/>
                <a:ea typeface="+mj-ea"/>
                <a:cs typeface="+mj-cs"/>
              </a:rPr>
            </a:br>
            <a:endParaRPr lang="en-US" sz="4800" kern="1200" dirty="0">
              <a:solidFill>
                <a:srgbClr val="000000"/>
              </a:solidFill>
              <a:latin typeface="+mj-lt"/>
              <a:ea typeface="+mj-ea"/>
              <a:cs typeface="+mj-cs"/>
            </a:endParaRPr>
          </a:p>
        </p:txBody>
      </p:sp>
      <p:sp>
        <p:nvSpPr>
          <p:cNvPr id="2065" name="Content Placeholder 2064">
            <a:extLst>
              <a:ext uri="{FF2B5EF4-FFF2-40B4-BE49-F238E27FC236}">
                <a16:creationId xmlns:a16="http://schemas.microsoft.com/office/drawing/2014/main" id="{252561B8-AD73-B624-5B65-421725833093}"/>
              </a:ext>
            </a:extLst>
          </p:cNvPr>
          <p:cNvSpPr>
            <a:spLocks noGrp="1"/>
          </p:cNvSpPr>
          <p:nvPr>
            <p:ph idx="1"/>
          </p:nvPr>
        </p:nvSpPr>
        <p:spPr>
          <a:xfrm>
            <a:off x="1198181" y="3509963"/>
            <a:ext cx="9795637" cy="1747837"/>
          </a:xfrm>
        </p:spPr>
        <p:txBody>
          <a:bodyPr vert="horz" lIns="91440" tIns="45720" rIns="91440" bIns="45720" rtlCol="0">
            <a:normAutofit/>
          </a:bodyPr>
          <a:lstStyle/>
          <a:p>
            <a:pPr marL="0" indent="0" algn="ctr">
              <a:buNone/>
            </a:pPr>
            <a:r>
              <a:rPr lang="en-US" sz="3200" b="1" kern="1200" dirty="0">
                <a:latin typeface="+mn-lt"/>
                <a:ea typeface="+mn-ea"/>
                <a:cs typeface="+mn-cs"/>
              </a:rPr>
              <a:t>Sneha Bhaskar </a:t>
            </a:r>
          </a:p>
        </p:txBody>
      </p:sp>
      <p:pic>
        <p:nvPicPr>
          <p:cNvPr id="2115" name="Audio 2114">
            <a:hlinkClick r:id="" action="ppaction://media"/>
            <a:extLst>
              <a:ext uri="{FF2B5EF4-FFF2-40B4-BE49-F238E27FC236}">
                <a16:creationId xmlns:a16="http://schemas.microsoft.com/office/drawing/2014/main" id="{7AF09661-B0A8-4470-E25A-614DCA1531E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3245737"/>
      </p:ext>
    </p:extLst>
  </p:cSld>
  <p:clrMapOvr>
    <a:masterClrMapping/>
  </p:clrMapOvr>
  <mc:AlternateContent xmlns:mc="http://schemas.openxmlformats.org/markup-compatibility/2006" xmlns:p14="http://schemas.microsoft.com/office/powerpoint/2010/main">
    <mc:Choice Requires="p14">
      <p:transition spd="slow" p14:dur="2000" advTm="5060"/>
    </mc:Choice>
    <mc:Fallback xmlns="">
      <p:transition spd="slow" advTm="5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15"/>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11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25810-8ECC-B1FF-9734-C0C2521F44F7}"/>
              </a:ext>
            </a:extLst>
          </p:cNvPr>
          <p:cNvSpPr>
            <a:spLocks noGrp="1"/>
          </p:cNvSpPr>
          <p:nvPr>
            <p:ph type="title"/>
          </p:nvPr>
        </p:nvSpPr>
        <p:spPr>
          <a:xfrm>
            <a:off x="630936" y="639520"/>
            <a:ext cx="3429000" cy="1719072"/>
          </a:xfrm>
        </p:spPr>
        <p:txBody>
          <a:bodyPr anchor="b">
            <a:normAutofit/>
          </a:bodyPr>
          <a:lstStyle/>
          <a:p>
            <a:r>
              <a:rPr lang="en-AU" sz="5400" dirty="0"/>
              <a:t>Regression analysis </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04F9A81F-8E87-FE36-06BB-2517C5DB254C}"/>
              </a:ext>
            </a:extLst>
          </p:cNvPr>
          <p:cNvPicPr>
            <a:picLocks noChangeAspect="1"/>
          </p:cNvPicPr>
          <p:nvPr/>
        </p:nvPicPr>
        <p:blipFill>
          <a:blip r:embed="rId5"/>
          <a:stretch>
            <a:fillRect/>
          </a:stretch>
        </p:blipFill>
        <p:spPr>
          <a:xfrm>
            <a:off x="4654296" y="676142"/>
            <a:ext cx="6903720" cy="5505716"/>
          </a:xfrm>
          <a:prstGeom prst="rect">
            <a:avLst/>
          </a:prstGeom>
        </p:spPr>
      </p:pic>
      <p:sp>
        <p:nvSpPr>
          <p:cNvPr id="6" name="Oval 5">
            <a:extLst>
              <a:ext uri="{FF2B5EF4-FFF2-40B4-BE49-F238E27FC236}">
                <a16:creationId xmlns:a16="http://schemas.microsoft.com/office/drawing/2014/main" id="{4843995F-9966-64A1-7D75-4B663DE2CAC4}"/>
              </a:ext>
            </a:extLst>
          </p:cNvPr>
          <p:cNvSpPr/>
          <p:nvPr/>
        </p:nvSpPr>
        <p:spPr>
          <a:xfrm>
            <a:off x="8132066" y="1666754"/>
            <a:ext cx="514223" cy="4629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n>
                <a:solidFill>
                  <a:srgbClr val="FF0000"/>
                </a:solidFill>
              </a:ln>
            </a:endParaRPr>
          </a:p>
        </p:txBody>
      </p:sp>
      <p:sp>
        <p:nvSpPr>
          <p:cNvPr id="11" name="Content Placeholder 10">
            <a:extLst>
              <a:ext uri="{FF2B5EF4-FFF2-40B4-BE49-F238E27FC236}">
                <a16:creationId xmlns:a16="http://schemas.microsoft.com/office/drawing/2014/main" id="{527EAA54-BFF0-26D5-7758-C922BE902823}"/>
              </a:ext>
            </a:extLst>
          </p:cNvPr>
          <p:cNvSpPr>
            <a:spLocks noGrp="1"/>
          </p:cNvSpPr>
          <p:nvPr>
            <p:ph idx="1"/>
          </p:nvPr>
        </p:nvSpPr>
        <p:spPr>
          <a:xfrm>
            <a:off x="427685" y="2807208"/>
            <a:ext cx="4226611" cy="1938705"/>
          </a:xfrm>
        </p:spPr>
        <p:txBody>
          <a:bodyPr>
            <a:normAutofit fontScale="25000" lnSpcReduction="20000"/>
          </a:bodyPr>
          <a:lstStyle/>
          <a:p>
            <a:pPr marL="0" lvl="0" indent="0">
              <a:buClr>
                <a:schemeClr val="dk1"/>
              </a:buClr>
              <a:buSzPts val="1100"/>
              <a:buNone/>
            </a:pPr>
            <a:r>
              <a:rPr lang="en-US" sz="6400" b="1" dirty="0"/>
              <a:t>The results of the analysis were as follows:</a:t>
            </a:r>
          </a:p>
          <a:p>
            <a:pPr marL="0" lvl="0" indent="0">
              <a:buClr>
                <a:schemeClr val="dk1"/>
              </a:buClr>
              <a:buSzPts val="1100"/>
            </a:pPr>
            <a:r>
              <a:rPr lang="en-US" sz="6400" dirty="0"/>
              <a:t>The model above with an  R-squared value of 0.775, telling us that the model fits the data with an accuracy of 78%, We can confidently say that zip code is one of the strongest influencers on the value of homes in King County.</a:t>
            </a:r>
          </a:p>
          <a:p>
            <a:pPr marL="0" lvl="0" indent="0">
              <a:buClr>
                <a:schemeClr val="dk1"/>
              </a:buClr>
              <a:buSzPts val="1100"/>
              <a:buNone/>
            </a:pPr>
            <a:r>
              <a:rPr lang="en-US" sz="6400" b="1" dirty="0"/>
              <a:t>Other features that were positively correlated with price included:</a:t>
            </a:r>
          </a:p>
          <a:p>
            <a:pPr marL="0" lvl="0" indent="0">
              <a:buClr>
                <a:schemeClr val="dk1"/>
              </a:buClr>
              <a:buSzPts val="1100"/>
            </a:pPr>
            <a:r>
              <a:rPr lang="en-US" sz="6400" dirty="0"/>
              <a:t> Square footage of living space</a:t>
            </a:r>
          </a:p>
          <a:p>
            <a:pPr marL="0" lvl="0" indent="0">
              <a:buClr>
                <a:schemeClr val="dk1"/>
              </a:buClr>
              <a:buSzPts val="1100"/>
            </a:pPr>
            <a:r>
              <a:rPr lang="en-US" sz="6400" dirty="0"/>
              <a:t> Building grade</a:t>
            </a:r>
          </a:p>
          <a:p>
            <a:pPr marL="0" lvl="0" indent="0">
              <a:buClr>
                <a:schemeClr val="dk1"/>
              </a:buClr>
              <a:buSzPts val="1100"/>
            </a:pPr>
            <a:r>
              <a:rPr lang="en-US" sz="6400" dirty="0"/>
              <a:t> Interior housing living space for the nearest 15 neighbors</a:t>
            </a:r>
            <a:endParaRPr lang="en-AU" dirty="0"/>
          </a:p>
        </p:txBody>
      </p:sp>
      <p:pic>
        <p:nvPicPr>
          <p:cNvPr id="38" name="Audio 37">
            <a:hlinkClick r:id="" action="ppaction://media"/>
            <a:extLst>
              <a:ext uri="{FF2B5EF4-FFF2-40B4-BE49-F238E27FC236}">
                <a16:creationId xmlns:a16="http://schemas.microsoft.com/office/drawing/2014/main" id="{A18F09C1-4A70-ED02-CE2B-795D52AEF7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1923835"/>
      </p:ext>
    </p:extLst>
  </p:cSld>
  <p:clrMapOvr>
    <a:masterClrMapping/>
  </p:clrMapOvr>
  <mc:AlternateContent xmlns:mc="http://schemas.openxmlformats.org/markup-compatibility/2006" xmlns:p14="http://schemas.microsoft.com/office/powerpoint/2010/main">
    <mc:Choice Requires="p14">
      <p:transition spd="slow" p14:dur="2000" advTm="45136"/>
    </mc:Choice>
    <mc:Fallback xmlns="">
      <p:transition spd="slow" advTm="45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8 Best Tips To Approach a Home Builder">
            <a:extLst>
              <a:ext uri="{FF2B5EF4-FFF2-40B4-BE49-F238E27FC236}">
                <a16:creationId xmlns:a16="http://schemas.microsoft.com/office/drawing/2014/main" id="{DAB347B6-A308-D475-9FE8-15D749EDBC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46"/>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9" name="Rectangle 717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90788-2677-A771-639C-5BE7ABA5C5C3}"/>
              </a:ext>
            </a:extLst>
          </p:cNvPr>
          <p:cNvSpPr>
            <a:spLocks noGrp="1"/>
          </p:cNvSpPr>
          <p:nvPr>
            <p:ph type="title"/>
          </p:nvPr>
        </p:nvSpPr>
        <p:spPr>
          <a:xfrm>
            <a:off x="838200" y="365125"/>
            <a:ext cx="3822189" cy="1899912"/>
          </a:xfrm>
        </p:spPr>
        <p:txBody>
          <a:bodyPr>
            <a:normAutofit/>
          </a:bodyPr>
          <a:lstStyle/>
          <a:p>
            <a:r>
              <a:rPr lang="en-US" sz="3100" b="1" dirty="0"/>
              <a:t>Strategic Recommendations for a Pro Home Builder Company</a:t>
            </a:r>
            <a:endParaRPr lang="en-AU" sz="3100" b="1" dirty="0"/>
          </a:p>
        </p:txBody>
      </p:sp>
      <p:sp>
        <p:nvSpPr>
          <p:cNvPr id="3" name="Content Placeholder 2">
            <a:extLst>
              <a:ext uri="{FF2B5EF4-FFF2-40B4-BE49-F238E27FC236}">
                <a16:creationId xmlns:a16="http://schemas.microsoft.com/office/drawing/2014/main" id="{79BB6A1C-009E-2BBD-74DE-2F9FA3F732F4}"/>
              </a:ext>
            </a:extLst>
          </p:cNvPr>
          <p:cNvSpPr>
            <a:spLocks noGrp="1"/>
          </p:cNvSpPr>
          <p:nvPr>
            <p:ph idx="1"/>
          </p:nvPr>
        </p:nvSpPr>
        <p:spPr>
          <a:xfrm>
            <a:off x="838200" y="3115238"/>
            <a:ext cx="3822189" cy="3742762"/>
          </a:xfrm>
        </p:spPr>
        <p:txBody>
          <a:bodyPr>
            <a:normAutofit/>
          </a:bodyPr>
          <a:lstStyle/>
          <a:p>
            <a:r>
              <a:rPr lang="en-US" sz="2000" dirty="0"/>
              <a:t>Strategic Location Selection</a:t>
            </a:r>
          </a:p>
          <a:p>
            <a:r>
              <a:rPr lang="en-US" sz="2000" dirty="0"/>
              <a:t>Optimize Living Space</a:t>
            </a:r>
          </a:p>
          <a:p>
            <a:r>
              <a:rPr lang="en-US" sz="2000" dirty="0"/>
              <a:t>Quality of Construction</a:t>
            </a:r>
          </a:p>
          <a:p>
            <a:r>
              <a:rPr lang="en-US" sz="2000" dirty="0"/>
              <a:t>Neighborhood Composition</a:t>
            </a:r>
            <a:endParaRPr lang="en-AU" sz="2000" dirty="0"/>
          </a:p>
        </p:txBody>
      </p:sp>
      <p:pic>
        <p:nvPicPr>
          <p:cNvPr id="36" name="Audio 35">
            <a:hlinkClick r:id="" action="ppaction://media"/>
            <a:extLst>
              <a:ext uri="{FF2B5EF4-FFF2-40B4-BE49-F238E27FC236}">
                <a16:creationId xmlns:a16="http://schemas.microsoft.com/office/drawing/2014/main" id="{BC0477DF-484D-0B5B-ECD5-E5B2A066C7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9379462"/>
      </p:ext>
    </p:extLst>
  </p:cSld>
  <p:clrMapOvr>
    <a:masterClrMapping/>
  </p:clrMapOvr>
  <mc:AlternateContent xmlns:mc="http://schemas.openxmlformats.org/markup-compatibility/2006" xmlns:p14="http://schemas.microsoft.com/office/powerpoint/2010/main">
    <mc:Choice Requires="p14">
      <p:transition spd="slow" p14:dur="2000" advTm="70828"/>
    </mc:Choice>
    <mc:Fallback xmlns="">
      <p:transition spd="slow" advTm="70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Graphs on a display with reflection of office">
            <a:extLst>
              <a:ext uri="{FF2B5EF4-FFF2-40B4-BE49-F238E27FC236}">
                <a16:creationId xmlns:a16="http://schemas.microsoft.com/office/drawing/2014/main" id="{13097663-2648-C449-D1FE-A2F7E31A4747}"/>
              </a:ext>
            </a:extLst>
          </p:cNvPr>
          <p:cNvPicPr>
            <a:picLocks noChangeAspect="1"/>
          </p:cNvPicPr>
          <p:nvPr/>
        </p:nvPicPr>
        <p:blipFill rotWithShape="1">
          <a:blip r:embed="rId5">
            <a:alphaModFix amt="50000"/>
          </a:blip>
          <a:srcRect t="9313" b="6418"/>
          <a:stretch/>
        </p:blipFill>
        <p:spPr>
          <a:xfrm>
            <a:off x="20" y="1"/>
            <a:ext cx="12191980" cy="6857999"/>
          </a:xfrm>
          <a:prstGeom prst="rect">
            <a:avLst/>
          </a:prstGeom>
        </p:spPr>
      </p:pic>
      <p:sp>
        <p:nvSpPr>
          <p:cNvPr id="2" name="Title 1">
            <a:extLst>
              <a:ext uri="{FF2B5EF4-FFF2-40B4-BE49-F238E27FC236}">
                <a16:creationId xmlns:a16="http://schemas.microsoft.com/office/drawing/2014/main" id="{158CD634-6F0E-4ADE-3756-21A1788CD2C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FUTURE WORK </a:t>
            </a:r>
          </a:p>
        </p:txBody>
      </p:sp>
      <p:pic>
        <p:nvPicPr>
          <p:cNvPr id="31" name="Audio 30">
            <a:hlinkClick r:id="" action="ppaction://media"/>
            <a:extLst>
              <a:ext uri="{FF2B5EF4-FFF2-40B4-BE49-F238E27FC236}">
                <a16:creationId xmlns:a16="http://schemas.microsoft.com/office/drawing/2014/main" id="{10B07C8D-8608-2D19-DD28-FAFE711027C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76433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8292"/>
    </mc:Choice>
    <mc:Fallback xmlns="">
      <p:transition spd="slow" advTm="28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1"/>
                </p:tgtEl>
              </p:cMediaNode>
            </p:audi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16D0-3B43-7075-16FD-B269123E9F7D}"/>
              </a:ext>
            </a:extLst>
          </p:cNvPr>
          <p:cNvSpPr>
            <a:spLocks noGrp="1"/>
          </p:cNvSpPr>
          <p:nvPr>
            <p:ph type="title"/>
          </p:nvPr>
        </p:nvSpPr>
        <p:spPr>
          <a:xfrm>
            <a:off x="5868557" y="1138036"/>
            <a:ext cx="5444382" cy="1402470"/>
          </a:xfrm>
        </p:spPr>
        <p:txBody>
          <a:bodyPr anchor="t">
            <a:normAutofit/>
          </a:bodyPr>
          <a:lstStyle/>
          <a:p>
            <a:r>
              <a:rPr lang="en-AU" sz="3200" b="1"/>
              <a:t>Thank You </a:t>
            </a:r>
          </a:p>
        </p:txBody>
      </p:sp>
      <p:pic>
        <p:nvPicPr>
          <p:cNvPr id="5" name="Picture 4" descr="Sunlit desk">
            <a:extLst>
              <a:ext uri="{FF2B5EF4-FFF2-40B4-BE49-F238E27FC236}">
                <a16:creationId xmlns:a16="http://schemas.microsoft.com/office/drawing/2014/main" id="{A3953521-988C-8470-DD1E-1805CF451F83}"/>
              </a:ext>
            </a:extLst>
          </p:cNvPr>
          <p:cNvPicPr>
            <a:picLocks noChangeAspect="1"/>
          </p:cNvPicPr>
          <p:nvPr/>
        </p:nvPicPr>
        <p:blipFill rotWithShape="1">
          <a:blip r:embed="rId5"/>
          <a:srcRect l="20809" r="29053" b="-1"/>
          <a:stretch/>
        </p:blipFill>
        <p:spPr>
          <a:xfrm>
            <a:off x="-1" y="10"/>
            <a:ext cx="5151179" cy="6857990"/>
          </a:xfrm>
          <a:prstGeom prst="rect">
            <a:avLst/>
          </a:prstGeom>
        </p:spPr>
      </p:pic>
      <p:sp>
        <p:nvSpPr>
          <p:cNvPr id="3" name="Content Placeholder 2">
            <a:extLst>
              <a:ext uri="{FF2B5EF4-FFF2-40B4-BE49-F238E27FC236}">
                <a16:creationId xmlns:a16="http://schemas.microsoft.com/office/drawing/2014/main" id="{78CF3870-CF64-5F3A-A36F-3D2DF3B36CEE}"/>
              </a:ext>
            </a:extLst>
          </p:cNvPr>
          <p:cNvSpPr>
            <a:spLocks noGrp="1"/>
          </p:cNvSpPr>
          <p:nvPr>
            <p:ph idx="1"/>
          </p:nvPr>
        </p:nvSpPr>
        <p:spPr>
          <a:xfrm>
            <a:off x="5868557" y="2551176"/>
            <a:ext cx="5444382" cy="3591207"/>
          </a:xfrm>
        </p:spPr>
        <p:txBody>
          <a:bodyPr>
            <a:normAutofit/>
          </a:bodyPr>
          <a:lstStyle/>
          <a:p>
            <a:r>
              <a:rPr lang="en-AU" sz="2000" dirty="0"/>
              <a:t>Email: </a:t>
            </a:r>
            <a:r>
              <a:rPr lang="en-AU" sz="2000" dirty="0">
                <a:hlinkClick r:id="rId6"/>
              </a:rPr>
              <a:t>Sneha.bhaskar1995@gmail.com</a:t>
            </a:r>
            <a:endParaRPr lang="en-AU" sz="2000" dirty="0"/>
          </a:p>
          <a:p>
            <a:r>
              <a:rPr lang="en-AU" sz="2000" dirty="0"/>
              <a:t>GitHub: @</a:t>
            </a:r>
            <a:r>
              <a:rPr lang="en-AU" sz="2000" dirty="0" err="1"/>
              <a:t>Sdec30</a:t>
            </a:r>
            <a:endParaRPr lang="en-AU" sz="2000" dirty="0"/>
          </a:p>
          <a:p>
            <a:r>
              <a:rPr lang="en-AU" sz="2000" dirty="0"/>
              <a:t>LinkedIn: </a:t>
            </a:r>
            <a:r>
              <a:rPr lang="en-AU" sz="2000" dirty="0">
                <a:hlinkClick r:id="rId7"/>
              </a:rPr>
              <a:t>https://www.linkedin.com/in/sneha-bhaskar-8aa158186/</a:t>
            </a:r>
            <a:endParaRPr lang="en-AU" sz="2000" dirty="0"/>
          </a:p>
          <a:p>
            <a:endParaRPr lang="en-AU" sz="2000" dirty="0"/>
          </a:p>
        </p:txBody>
      </p:sp>
      <p:pic>
        <p:nvPicPr>
          <p:cNvPr id="35" name="Audio 34">
            <a:hlinkClick r:id="" action="ppaction://media"/>
            <a:extLst>
              <a:ext uri="{FF2B5EF4-FFF2-40B4-BE49-F238E27FC236}">
                <a16:creationId xmlns:a16="http://schemas.microsoft.com/office/drawing/2014/main" id="{29961A46-014B-EA32-9638-5AF7390574A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7741882"/>
      </p:ext>
    </p:extLst>
  </p:cSld>
  <p:clrMapOvr>
    <a:masterClrMapping/>
  </p:clrMapOvr>
  <mc:AlternateContent xmlns:mc="http://schemas.openxmlformats.org/markup-compatibility/2006" xmlns:p14="http://schemas.microsoft.com/office/powerpoint/2010/main">
    <mc:Choice Requires="p14">
      <p:transition spd="slow" p14:dur="2000" advTm="16037"/>
    </mc:Choice>
    <mc:Fallback xmlns="">
      <p:transition spd="slow" advTm="16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AEFD-7EA3-262F-10E9-FCC61036B719}"/>
              </a:ext>
            </a:extLst>
          </p:cNvPr>
          <p:cNvSpPr>
            <a:spLocks noGrp="1"/>
          </p:cNvSpPr>
          <p:nvPr>
            <p:ph type="title"/>
          </p:nvPr>
        </p:nvSpPr>
        <p:spPr>
          <a:xfrm>
            <a:off x="876693" y="741391"/>
            <a:ext cx="4597747" cy="1616203"/>
          </a:xfrm>
        </p:spPr>
        <p:txBody>
          <a:bodyPr anchor="b">
            <a:normAutofit/>
          </a:bodyPr>
          <a:lstStyle/>
          <a:p>
            <a:r>
              <a:rPr lang="en-AU" sz="3200" b="1"/>
              <a:t>TABLE OF CONTENT </a:t>
            </a:r>
          </a:p>
        </p:txBody>
      </p:sp>
      <p:sp>
        <p:nvSpPr>
          <p:cNvPr id="3" name="Content Placeholder 2">
            <a:extLst>
              <a:ext uri="{FF2B5EF4-FFF2-40B4-BE49-F238E27FC236}">
                <a16:creationId xmlns:a16="http://schemas.microsoft.com/office/drawing/2014/main" id="{32B07F1F-D7E7-44E1-C04A-09410D67199D}"/>
              </a:ext>
            </a:extLst>
          </p:cNvPr>
          <p:cNvSpPr>
            <a:spLocks noGrp="1"/>
          </p:cNvSpPr>
          <p:nvPr>
            <p:ph idx="1"/>
          </p:nvPr>
        </p:nvSpPr>
        <p:spPr>
          <a:xfrm>
            <a:off x="876693" y="2533476"/>
            <a:ext cx="4597746" cy="3447832"/>
          </a:xfrm>
        </p:spPr>
        <p:txBody>
          <a:bodyPr anchor="t">
            <a:normAutofit/>
          </a:bodyPr>
          <a:lstStyle/>
          <a:p>
            <a:r>
              <a:rPr lang="en-AU" sz="2000" dirty="0"/>
              <a:t>BUSINESS PROBLEM </a:t>
            </a:r>
          </a:p>
          <a:p>
            <a:r>
              <a:rPr lang="en-AU" sz="2000" dirty="0"/>
              <a:t>KEY FINDINGS </a:t>
            </a:r>
          </a:p>
          <a:p>
            <a:r>
              <a:rPr lang="en-AU" sz="2000" dirty="0"/>
              <a:t>RECOMMENDATION </a:t>
            </a:r>
          </a:p>
        </p:txBody>
      </p:sp>
      <p:pic>
        <p:nvPicPr>
          <p:cNvPr id="3078" name="Picture 6" descr="Real Estate Cartoons - Glasbergen Cartoon Service">
            <a:extLst>
              <a:ext uri="{FF2B5EF4-FFF2-40B4-BE49-F238E27FC236}">
                <a16:creationId xmlns:a16="http://schemas.microsoft.com/office/drawing/2014/main" id="{5B6F1BA5-4CE4-DD77-62DC-8A67815A0C7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6001" y="1356515"/>
            <a:ext cx="5319062" cy="4069888"/>
          </a:xfrm>
          <a:prstGeom prst="rect">
            <a:avLst/>
          </a:prstGeom>
          <a:noFill/>
          <a:extLst>
            <a:ext uri="{909E8E84-426E-40DD-AFC4-6F175D3DCCD1}">
              <a14:hiddenFill xmlns:a14="http://schemas.microsoft.com/office/drawing/2010/main">
                <a:solidFill>
                  <a:srgbClr val="FFFFFF"/>
                </a:solidFill>
              </a14:hiddenFill>
            </a:ext>
          </a:extLst>
        </p:spPr>
      </p:pic>
      <p:grpSp>
        <p:nvGrpSpPr>
          <p:cNvPr id="3103" name="Group 3102">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104" name="Rectangle 3103">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Rectangle 3104">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87" name="Audio 3086">
            <a:hlinkClick r:id="" action="ppaction://media"/>
            <a:extLst>
              <a:ext uri="{FF2B5EF4-FFF2-40B4-BE49-F238E27FC236}">
                <a16:creationId xmlns:a16="http://schemas.microsoft.com/office/drawing/2014/main" id="{E0C17E35-1643-3005-E5AE-F14F83CCA7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8402759"/>
      </p:ext>
    </p:extLst>
  </p:cSld>
  <p:clrMapOvr>
    <a:masterClrMapping/>
  </p:clrMapOvr>
  <mc:AlternateContent xmlns:mc="http://schemas.openxmlformats.org/markup-compatibility/2006" xmlns:p14="http://schemas.microsoft.com/office/powerpoint/2010/main">
    <mc:Choice Requires="p14">
      <p:transition spd="slow" p14:dur="2000" advTm="5362"/>
    </mc:Choice>
    <mc:Fallback xmlns="">
      <p:transition spd="slow" advTm="5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8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iniature figurines of a house on a blueprint&#10;&#10;Description automatically generated">
            <a:extLst>
              <a:ext uri="{FF2B5EF4-FFF2-40B4-BE49-F238E27FC236}">
                <a16:creationId xmlns:a16="http://schemas.microsoft.com/office/drawing/2014/main" id="{07147E4E-2E37-E8E1-2244-B9ACD936A473}"/>
              </a:ext>
            </a:extLst>
          </p:cNvPr>
          <p:cNvPicPr>
            <a:picLocks noChangeAspect="1"/>
          </p:cNvPicPr>
          <p:nvPr/>
        </p:nvPicPr>
        <p:blipFill rotWithShape="1">
          <a:blip r:embed="rId5">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5F0419-B811-A5EB-9BD6-28AD24FD82C1}"/>
              </a:ext>
            </a:extLst>
          </p:cNvPr>
          <p:cNvSpPr>
            <a:spLocks noGrp="1"/>
          </p:cNvSpPr>
          <p:nvPr>
            <p:ph type="title"/>
          </p:nvPr>
        </p:nvSpPr>
        <p:spPr>
          <a:xfrm>
            <a:off x="841249" y="941832"/>
            <a:ext cx="10506456" cy="2057400"/>
          </a:xfrm>
        </p:spPr>
        <p:txBody>
          <a:bodyPr anchor="b">
            <a:normAutofit/>
          </a:bodyPr>
          <a:lstStyle/>
          <a:p>
            <a:br>
              <a:rPr lang="en-AU" sz="3500" dirty="0">
                <a:solidFill>
                  <a:schemeClr val="bg1"/>
                </a:solidFill>
              </a:rPr>
            </a:br>
            <a:br>
              <a:rPr lang="en-AU" sz="3500" dirty="0">
                <a:solidFill>
                  <a:schemeClr val="bg1"/>
                </a:solidFill>
              </a:rPr>
            </a:br>
            <a:r>
              <a:rPr lang="en-AU" sz="3500" dirty="0">
                <a:solidFill>
                  <a:schemeClr val="bg1"/>
                </a:solidFill>
              </a:rPr>
              <a:t>BUSINESS PROBLEM </a:t>
            </a:r>
            <a:br>
              <a:rPr lang="en-AU" sz="3500" dirty="0">
                <a:solidFill>
                  <a:schemeClr val="bg1"/>
                </a:solidFill>
              </a:rPr>
            </a:br>
            <a:endParaRPr lang="en-AU" sz="3500" dirty="0">
              <a:solidFill>
                <a:schemeClr val="bg1"/>
              </a:solidFill>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AC9FBEE-BFD3-CFA3-C31B-6C2AC3E9F9DC}"/>
              </a:ext>
            </a:extLst>
          </p:cNvPr>
          <p:cNvSpPr>
            <a:spLocks noGrp="1"/>
          </p:cNvSpPr>
          <p:nvPr>
            <p:ph idx="1"/>
          </p:nvPr>
        </p:nvSpPr>
        <p:spPr>
          <a:xfrm>
            <a:off x="841248" y="3502152"/>
            <a:ext cx="10506456" cy="2670048"/>
          </a:xfrm>
        </p:spPr>
        <p:txBody>
          <a:bodyPr>
            <a:normAutofit/>
          </a:bodyPr>
          <a:lstStyle/>
          <a:p>
            <a:pPr marL="0" indent="0">
              <a:buNone/>
            </a:pPr>
            <a:r>
              <a:rPr lang="en-US" sz="2000" b="0" i="0" dirty="0">
                <a:solidFill>
                  <a:schemeClr val="bg1"/>
                </a:solidFill>
                <a:effectLst/>
                <a:latin typeface="-apple-system"/>
              </a:rPr>
              <a:t>The Pro Home Builder Company aims to construct residences in King County Washington and wants to identify which housing features to focus on for maximum profitability. By understanding which amenities significantly influence home prices, the company can make data-driven choices on the types of houses to build in order to optimize profits</a:t>
            </a:r>
            <a:endParaRPr lang="en-AU" sz="2000" dirty="0">
              <a:solidFill>
                <a:schemeClr val="bg1"/>
              </a:solidFill>
            </a:endParaRPr>
          </a:p>
        </p:txBody>
      </p:sp>
      <p:pic>
        <p:nvPicPr>
          <p:cNvPr id="86" name="Audio 85">
            <a:hlinkClick r:id="" action="ppaction://media"/>
            <a:extLst>
              <a:ext uri="{FF2B5EF4-FFF2-40B4-BE49-F238E27FC236}">
                <a16:creationId xmlns:a16="http://schemas.microsoft.com/office/drawing/2014/main" id="{6AB584D5-B464-F4A9-4DEB-37D11A308A2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370995"/>
      </p:ext>
    </p:extLst>
  </p:cSld>
  <p:clrMapOvr>
    <a:masterClrMapping/>
  </p:clrMapOvr>
  <mc:AlternateContent xmlns:mc="http://schemas.openxmlformats.org/markup-compatibility/2006" xmlns:p14="http://schemas.microsoft.com/office/powerpoint/2010/main">
    <mc:Choice Requires="p14">
      <p:transition spd="slow" p14:dur="2000" advTm="20760"/>
    </mc:Choice>
    <mc:Fallback xmlns="">
      <p:transition spd="slow" advTm="20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Top 20 Luxury Home Builders Adelaide - PredictSite">
            <a:extLst>
              <a:ext uri="{FF2B5EF4-FFF2-40B4-BE49-F238E27FC236}">
                <a16:creationId xmlns:a16="http://schemas.microsoft.com/office/drawing/2014/main" id="{AB69659C-48C0-98E5-A48B-6DCED3B709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270" b="24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FD200-A83D-54F9-7B9C-7462B3FB316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2300">
                <a:solidFill>
                  <a:schemeClr val="tx1">
                    <a:lumMod val="85000"/>
                    <a:lumOff val="15000"/>
                  </a:schemeClr>
                </a:solidFill>
              </a:rPr>
              <a:t>KEY FINDINGS </a:t>
            </a:r>
            <a:br>
              <a:rPr lang="en-US" sz="2300">
                <a:solidFill>
                  <a:schemeClr val="tx1">
                    <a:lumMod val="85000"/>
                    <a:lumOff val="15000"/>
                  </a:schemeClr>
                </a:solidFill>
              </a:rPr>
            </a:br>
            <a:endParaRPr lang="en-US" sz="2300">
              <a:solidFill>
                <a:schemeClr val="tx1">
                  <a:lumMod val="85000"/>
                  <a:lumOff val="15000"/>
                </a:schemeClr>
              </a:solidFill>
            </a:endParaRPr>
          </a:p>
        </p:txBody>
      </p:sp>
      <p:cxnSp>
        <p:nvCxnSpPr>
          <p:cNvPr id="1060" name="Straight Connector 105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36" name="Audio 1035">
            <a:hlinkClick r:id="" action="ppaction://media"/>
            <a:extLst>
              <a:ext uri="{FF2B5EF4-FFF2-40B4-BE49-F238E27FC236}">
                <a16:creationId xmlns:a16="http://schemas.microsoft.com/office/drawing/2014/main" id="{B42D0C7A-4939-5B75-EF8A-E96D807C18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5878230"/>
      </p:ext>
    </p:extLst>
  </p:cSld>
  <p:clrMapOvr>
    <a:masterClrMapping/>
  </p:clrMapOvr>
  <mc:AlternateContent xmlns:mc="http://schemas.openxmlformats.org/markup-compatibility/2006" xmlns:p14="http://schemas.microsoft.com/office/powerpoint/2010/main">
    <mc:Choice Requires="p14">
      <p:transition spd="slow" p14:dur="2000" advTm="13836"/>
    </mc:Choice>
    <mc:Fallback xmlns="">
      <p:transition spd="slow" advTm="13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6"/>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36"/>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6DCB-EEEB-1828-BFA4-53F0908DD73F}"/>
              </a:ext>
            </a:extLst>
          </p:cNvPr>
          <p:cNvSpPr>
            <a:spLocks noGrp="1"/>
          </p:cNvSpPr>
          <p:nvPr>
            <p:ph type="title"/>
          </p:nvPr>
        </p:nvSpPr>
        <p:spPr>
          <a:xfrm>
            <a:off x="838200" y="164116"/>
            <a:ext cx="10515600" cy="1325563"/>
          </a:xfrm>
        </p:spPr>
        <p:txBody>
          <a:bodyPr/>
          <a:lstStyle/>
          <a:p>
            <a:r>
              <a:rPr lang="en-AU" dirty="0"/>
              <a:t>ZIP Codes Vs Price </a:t>
            </a:r>
          </a:p>
        </p:txBody>
      </p:sp>
      <p:pic>
        <p:nvPicPr>
          <p:cNvPr id="2050" name="Picture 2">
            <a:extLst>
              <a:ext uri="{FF2B5EF4-FFF2-40B4-BE49-F238E27FC236}">
                <a16:creationId xmlns:a16="http://schemas.microsoft.com/office/drawing/2014/main" id="{AC6A74B6-838B-0946-A423-AAAB6309951A}"/>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2560510" y="1815608"/>
            <a:ext cx="743303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989F2B6-B6A3-0298-9E06-D56C8B7135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2708" y="1376043"/>
            <a:ext cx="8650052" cy="5116832"/>
          </a:xfrm>
          <a:prstGeom prst="rect">
            <a:avLst/>
          </a:prstGeom>
          <a:noFill/>
          <a:extLst>
            <a:ext uri="{909E8E84-426E-40DD-AFC4-6F175D3DCCD1}">
              <a14:hiddenFill xmlns:a14="http://schemas.microsoft.com/office/drawing/2010/main">
                <a:solidFill>
                  <a:srgbClr val="FFFFFF"/>
                </a:solidFill>
              </a14:hiddenFill>
            </a:ext>
          </a:extLst>
        </p:spPr>
      </p:pic>
      <p:pic>
        <p:nvPicPr>
          <p:cNvPr id="2121" name="Audio 2120">
            <a:hlinkClick r:id="" action="ppaction://media"/>
            <a:extLst>
              <a:ext uri="{FF2B5EF4-FFF2-40B4-BE49-F238E27FC236}">
                <a16:creationId xmlns:a16="http://schemas.microsoft.com/office/drawing/2014/main" id="{183A4907-B527-25F6-2B14-FEC42D88062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107519222"/>
      </p:ext>
    </p:extLst>
  </p:cSld>
  <p:clrMapOvr>
    <a:masterClrMapping/>
  </p:clrMapOvr>
  <mc:AlternateContent xmlns:mc="http://schemas.openxmlformats.org/markup-compatibility/2006" xmlns:p14="http://schemas.microsoft.com/office/powerpoint/2010/main">
    <mc:Choice Requires="p14">
      <p:transition spd="slow" p14:dur="2000" advTm="59924"/>
    </mc:Choice>
    <mc:Fallback xmlns="">
      <p:transition spd="slow" advTm="59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121"/>
                </p:tgtEl>
              </p:cMediaNode>
            </p:audio>
          </p:childTnLst>
        </p:cTn>
      </p:par>
    </p:tnLst>
  </p:timing>
  <p:extLst>
    <p:ext uri="{3A86A75C-4F4B-4683-9AE1-C65F6400EC91}">
      <p14:laserTraceLst xmlns:p14="http://schemas.microsoft.com/office/powerpoint/2010/main">
        <p14:tracePtLst>
          <p14:tracePt t="632" x="3316288" y="6757988"/>
          <p14:tracePt t="643" x="3316288" y="6715125"/>
          <p14:tracePt t="669" x="3316288" y="6672263"/>
          <p14:tracePt t="688" x="3316288" y="6657975"/>
          <p14:tracePt t="758" x="3316288" y="6643688"/>
          <p14:tracePt t="779" x="3330575" y="6629400"/>
          <p14:tracePt t="798" x="3330575" y="6615113"/>
          <p14:tracePt t="808" x="3344863" y="6615113"/>
          <p14:tracePt t="3104" x="3373438" y="6615113"/>
          <p14:tracePt t="3114" x="3602038" y="6743700"/>
          <p14:tracePt t="3334" x="787400" y="6197600"/>
          <p14:tracePt t="3342" x="1219200" y="6007100"/>
          <p14:tracePt t="3355" x="1581150" y="5778500"/>
          <p14:tracePt t="3371" x="2171700" y="5435600"/>
          <p14:tracePt t="3388" x="2743200" y="5048250"/>
          <p14:tracePt t="3405" x="3295650" y="4629150"/>
          <p14:tracePt t="3422" x="3879850" y="3937000"/>
          <p14:tracePt t="3438" x="4114800" y="3454400"/>
          <p14:tracePt t="3455" x="4222750" y="3028950"/>
          <p14:tracePt t="3474" x="4216400" y="2559050"/>
          <p14:tracePt t="3490" x="4044950" y="2057400"/>
          <p14:tracePt t="3510" x="3352800" y="1136650"/>
          <p14:tracePt t="3524" x="2984500" y="793750"/>
          <p14:tracePt t="3539" x="2139950" y="190500"/>
          <p14:tracePt t="3556" x="1238250" y="0"/>
          <p14:tracePt t="3573" x="107950" y="0"/>
          <p14:tracePt t="3589" x="0" y="0"/>
          <p14:tracePt t="3615" x="0" y="31750"/>
          <p14:tracePt t="3848" x="2908300" y="6851650"/>
          <p14:tracePt t="3859" x="3898900" y="6851650"/>
          <p14:tracePt t="3874" x="5899150" y="6851650"/>
          <p14:tracePt t="3889" x="6959600" y="6851650"/>
          <p14:tracePt t="3905" x="9753600" y="6826250"/>
          <p14:tracePt t="3922" x="10566400" y="6711950"/>
          <p14:tracePt t="3939" x="12185650" y="6178550"/>
          <p14:tracePt t="3956" x="12185650" y="5670550"/>
          <p14:tracePt t="3972" x="12185650" y="5397500"/>
          <p14:tracePt t="3989" x="12185650" y="4603750"/>
          <p14:tracePt t="4006" x="12179300" y="4064000"/>
          <p14:tracePt t="4023" x="11855450" y="3346450"/>
          <p14:tracePt t="4041" x="11315700" y="2603500"/>
          <p14:tracePt t="4057" x="10344150" y="1714500"/>
          <p14:tracePt t="4073" x="9975850" y="1428750"/>
          <p14:tracePt t="4091" x="8705850" y="514350"/>
          <p14:tracePt t="4107" x="7829550" y="76200"/>
          <p14:tracePt t="4124" x="7429500" y="0"/>
          <p14:tracePt t="4140" x="6578600" y="0"/>
          <p14:tracePt t="4157" x="6216650" y="44450"/>
          <p14:tracePt t="4174" x="5924550" y="177800"/>
          <p14:tracePt t="4191" x="5676900" y="457200"/>
          <p14:tracePt t="4208" x="5549900" y="825500"/>
          <p14:tracePt t="4223" x="5486400" y="1276350"/>
          <p14:tracePt t="4241" x="5473700" y="1847850"/>
          <p14:tracePt t="4257" x="5473700" y="2292350"/>
          <p14:tracePt t="4273" x="5543550" y="2711450"/>
          <p14:tracePt t="4291" x="5924550" y="3467100"/>
          <p14:tracePt t="4307" x="6134100" y="3695700"/>
          <p14:tracePt t="4324" x="6623050" y="4064000"/>
          <p14:tracePt t="4341" x="7588250" y="4387850"/>
          <p14:tracePt t="4357" x="8356600" y="4464050"/>
          <p14:tracePt t="4374" x="8769350" y="4476750"/>
          <p14:tracePt t="4391" x="10001250" y="4298950"/>
          <p14:tracePt t="4408" x="10598150" y="4051300"/>
          <p14:tracePt t="4424" x="10960100" y="3740150"/>
          <p14:tracePt t="4441" x="11106150" y="3441700"/>
          <p14:tracePt t="4457" x="11099800" y="3054350"/>
          <p14:tracePt t="4473" x="10826750" y="2597150"/>
          <p14:tracePt t="4490" x="10248900" y="2076450"/>
          <p14:tracePt t="4507" x="9328150" y="1524000"/>
          <p14:tracePt t="4523" x="7994650" y="933450"/>
          <p14:tracePt t="4540" x="5861050" y="381000"/>
          <p14:tracePt t="4556" x="5232400" y="279400"/>
          <p14:tracePt t="4573" x="4152900" y="266700"/>
          <p14:tracePt t="4590" x="3175000" y="609600"/>
          <p14:tracePt t="4606" x="3009900" y="774700"/>
          <p14:tracePt t="4623" x="2882900" y="1384300"/>
          <p14:tracePt t="4640" x="3200400" y="2038350"/>
          <p14:tracePt t="4657" x="3765550" y="2654300"/>
          <p14:tracePt t="4673" x="4127500" y="2940050"/>
          <p14:tracePt t="4690" x="5524500" y="3746500"/>
          <p14:tracePt t="4707" x="6502400" y="4051300"/>
          <p14:tracePt t="4724" x="7486650" y="4241800"/>
          <p14:tracePt t="4740" x="8229600" y="4279900"/>
          <p14:tracePt t="4757" x="8674100" y="4260850"/>
          <p14:tracePt t="4776" x="8839200" y="4165600"/>
          <p14:tracePt t="4794" x="8851900" y="4013200"/>
          <p14:tracePt t="4809" x="8750300" y="3841750"/>
          <p14:tracePt t="4823" x="8578850" y="3676650"/>
          <p14:tracePt t="4840" x="8153400" y="3397250"/>
          <p14:tracePt t="4857" x="7905750" y="3321050"/>
          <p14:tracePt t="4873" x="7797800" y="3314700"/>
          <p14:tracePt t="4891" x="7791450" y="3314700"/>
          <p14:tracePt t="4907" x="7791450" y="3333750"/>
          <p14:tracePt t="4924" x="7835900" y="3378200"/>
          <p14:tracePt t="4940" x="7893050" y="3409950"/>
          <p14:tracePt t="4957" x="8134350" y="3492500"/>
          <p14:tracePt t="4975" x="8331200" y="3524250"/>
          <p14:tracePt t="4991" x="8489950" y="3524250"/>
          <p14:tracePt t="5007" x="8566150" y="3524250"/>
          <p14:tracePt t="5025" x="8788400" y="3498850"/>
          <p14:tracePt t="5041" x="8820150" y="3492500"/>
          <p14:tracePt t="5058" x="8864600" y="3467100"/>
          <p14:tracePt t="5075" x="8902700" y="3435350"/>
          <p14:tracePt t="5091" x="8915400" y="3416300"/>
          <p14:tracePt t="5108" x="8953500" y="3371850"/>
          <p14:tracePt t="5125" x="8966200" y="3359150"/>
          <p14:tracePt t="5140" x="8966200" y="3352800"/>
          <p14:tracePt t="5142" x="8966200" y="3346450"/>
          <p14:tracePt t="54471" x="9378950" y="3378200"/>
          <p14:tracePt t="54488" x="10445750" y="3479800"/>
          <p14:tracePt t="54494" x="11614150" y="3562350"/>
          <p14:tracePt t="54508" x="12185650" y="3575050"/>
          <p14:tracePt t="54527" x="12185650" y="3276600"/>
          <p14:tracePt t="54546" x="12185650" y="2984500"/>
          <p14:tracePt t="54559" x="12185650" y="2647950"/>
          <p14:tracePt t="54574" x="12185650" y="1873250"/>
          <p14:tracePt t="54591" x="12185650" y="952500"/>
          <p14:tracePt t="54608" x="12185650" y="165100"/>
          <p14:tracePt t="54624" x="12185650" y="0"/>
          <p14:tracePt t="54640" x="12141200" y="0"/>
          <p14:tracePt t="54657" x="11753850" y="0"/>
          <p14:tracePt t="54674" x="10604500" y="0"/>
          <p14:tracePt t="54691" x="9391650" y="0"/>
          <p14:tracePt t="54707" x="7810500" y="0"/>
          <p14:tracePt t="54724" x="6032500" y="0"/>
          <p14:tracePt t="54741" x="4521200" y="0"/>
          <p14:tracePt t="54758" x="3905250" y="25400"/>
          <p14:tracePt t="54775" x="2819400" y="234950"/>
          <p14:tracePt t="54791" x="1295400" y="793750"/>
          <p14:tracePt t="54807" x="457200" y="1371600"/>
          <p14:tracePt t="54875" x="215900" y="4787900"/>
          <p14:tracePt t="54880" x="546100" y="5226050"/>
          <p14:tracePt t="54891" x="889000" y="5594350"/>
          <p14:tracePt t="54907" x="1390650" y="6007100"/>
          <p14:tracePt t="54924" x="2946400" y="6813550"/>
          <p14:tracePt t="54941" x="3543300" y="6851650"/>
          <p14:tracePt t="54957" x="4768850" y="6851650"/>
          <p14:tracePt t="54974" x="6686550" y="6699250"/>
          <p14:tracePt t="54990" x="7245350" y="6591300"/>
          <p14:tracePt t="55007" x="8451850" y="5930900"/>
          <p14:tracePt t="55025" x="8883650" y="5295900"/>
          <p14:tracePt t="55040" x="9080500" y="4705350"/>
          <p14:tracePt t="55057" x="9093200" y="4159250"/>
          <p14:tracePt t="55074" x="8826500" y="3625850"/>
          <p14:tracePt t="55090" x="8026400" y="2832100"/>
          <p14:tracePt t="55107" x="7029450" y="2044700"/>
          <p14:tracePt t="55124" x="6115050" y="1555750"/>
          <p14:tracePt t="55141" x="5308600" y="1346200"/>
          <p14:tracePt t="55157" x="4699000" y="1308100"/>
          <p14:tracePt t="55174" x="4064000" y="1409700"/>
          <p14:tracePt t="55190" x="3911600" y="1492250"/>
          <p14:tracePt t="55208" x="3759200" y="1714500"/>
          <p14:tracePt t="55224" x="3771900" y="2146300"/>
          <p14:tracePt t="55240" x="4000500" y="2565400"/>
          <p14:tracePt t="55257" x="4356100" y="2933700"/>
          <p14:tracePt t="55274" x="4902200" y="3270250"/>
          <p14:tracePt t="55290" x="5511800" y="3479800"/>
          <p14:tracePt t="55308" x="6330950" y="3613150"/>
          <p14:tracePt t="55324" x="6572250" y="3613150"/>
          <p14:tracePt t="55340" x="6985000" y="3562350"/>
          <p14:tracePt t="55357" x="7181850" y="3505200"/>
          <p14:tracePt t="55374" x="7283450" y="3473450"/>
          <p14:tracePt t="55394" x="7302500" y="3467100"/>
          <p14:tracePt t="55410" x="7308850" y="3467100"/>
          <p14:tracePt t="55425" x="7302500" y="3473450"/>
          <p14:tracePt t="55819" x="7289800" y="3479800"/>
          <p14:tracePt t="55830" x="7270750" y="3479800"/>
          <p14:tracePt t="55837" x="7258050" y="3492500"/>
          <p14:tracePt t="55844" x="7239000" y="3492500"/>
          <p14:tracePt t="55861" x="7175500" y="3517900"/>
          <p14:tracePt t="55875" x="7061200" y="3549650"/>
          <p14:tracePt t="55891" x="6934200" y="3581400"/>
          <p14:tracePt t="55908" x="6826250" y="3606800"/>
          <p14:tracePt t="55925" x="6718300" y="3613150"/>
          <p14:tracePt t="55941" x="6629400" y="3632200"/>
          <p14:tracePt t="55958" x="6565900" y="3651250"/>
          <p14:tracePt t="55975" x="6502400" y="3663950"/>
          <p14:tracePt t="55991" x="6457950" y="3670300"/>
          <p14:tracePt t="56008" x="6413500" y="3670300"/>
          <p14:tracePt t="56025" x="6381750" y="3670300"/>
          <p14:tracePt t="56041" x="6356350" y="3670300"/>
          <p14:tracePt t="56058" x="6337300" y="3670300"/>
          <p14:tracePt t="56075" x="6318250" y="3670300"/>
          <p14:tracePt t="56091" x="6305550" y="3670300"/>
          <p14:tracePt t="56108" x="6299200" y="3670300"/>
          <p14:tracePt t="56125" x="6280150" y="3670300"/>
          <p14:tracePt t="56141" x="6235700" y="3676650"/>
          <p14:tracePt t="56161" x="6216650" y="3689350"/>
          <p14:tracePt t="56177" x="6184900" y="3689350"/>
          <p14:tracePt t="56192" x="6153150" y="3702050"/>
          <p14:tracePt t="56209" x="6127750" y="3702050"/>
          <p14:tracePt t="56226" x="6070600" y="3721100"/>
          <p14:tracePt t="56242" x="6045200" y="3721100"/>
          <p14:tracePt t="56259" x="6013450" y="3721100"/>
          <p14:tracePt t="56277" x="5956300" y="3733800"/>
          <p14:tracePt t="56292" x="5937250" y="3733800"/>
          <p14:tracePt t="56309" x="5899150" y="3740150"/>
          <p14:tracePt t="56325" x="5835650" y="3746500"/>
          <p14:tracePt t="56343" x="5715000" y="3752850"/>
          <p14:tracePt t="56359" x="5619750" y="3759200"/>
          <p14:tracePt t="56376" x="5524500" y="3765550"/>
          <p14:tracePt t="56391" x="5422900" y="3771900"/>
          <p14:tracePt t="56408" x="5372100" y="3778250"/>
          <p14:tracePt t="56424" x="5270500" y="3778250"/>
          <p14:tracePt t="56441" x="5003800" y="3790950"/>
          <p14:tracePt t="56458" x="4870450" y="3797300"/>
          <p14:tracePt t="56474" x="4743450" y="3797300"/>
          <p14:tracePt t="56491" x="4597400" y="3797300"/>
          <p14:tracePt t="56509" x="4464050" y="3797300"/>
          <p14:tracePt t="56525" x="4356100" y="3797300"/>
          <p14:tracePt t="56542" x="4254500" y="3797300"/>
          <p14:tracePt t="56559" x="4133850" y="3797300"/>
          <p14:tracePt t="56575" x="4025900" y="3797300"/>
          <p14:tracePt t="56591" x="3860800" y="3797300"/>
          <p14:tracePt t="56608" x="3829050" y="3797300"/>
          <p14:tracePt t="56625" x="3746500" y="3797300"/>
          <p14:tracePt t="56642" x="3702050" y="3797300"/>
          <p14:tracePt t="56658" x="3657600" y="3797300"/>
          <p14:tracePt t="56675" x="3594100" y="3790950"/>
          <p14:tracePt t="56692" x="3543300" y="3790950"/>
          <p14:tracePt t="56708" x="3486150" y="3784600"/>
          <p14:tracePt t="56725" x="3448050" y="3778250"/>
          <p14:tracePt t="56741" x="3416300" y="3771900"/>
          <p14:tracePt t="56758" x="3378200" y="3759200"/>
          <p14:tracePt t="56775" x="3371850" y="3752850"/>
          <p14:tracePt t="56792" x="3346450" y="3733800"/>
          <p14:tracePt t="56809" x="3308350" y="3721100"/>
          <p14:tracePt t="56825" x="3232150" y="3689350"/>
          <p14:tracePt t="56842" x="3206750" y="3683000"/>
          <p14:tracePt t="56858" x="3187700" y="3676650"/>
          <p14:tracePt t="56875" x="3143250" y="3670300"/>
          <p14:tracePt t="56892" x="3136900" y="3663950"/>
          <p14:tracePt t="57596" x="3130550" y="3663950"/>
          <p14:tracePt t="57606" x="3117850" y="3651250"/>
          <p14:tracePt t="57616" x="3079750" y="3619500"/>
          <p14:tracePt t="57626" x="3016250" y="3587750"/>
          <p14:tracePt t="57642" x="2819400" y="3467100"/>
          <p14:tracePt t="57659" x="2520950" y="3321050"/>
          <p14:tracePt t="57676" x="2178050" y="3162300"/>
          <p14:tracePt t="57693" x="1841500" y="3041650"/>
          <p14:tracePt t="57709" x="1504950" y="2933700"/>
          <p14:tracePt t="57726" x="1104900" y="2787650"/>
          <p14:tracePt t="57743" x="317500" y="25019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Rectangle 3093">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DEEED-04E7-96BE-AB97-AAFD95BFF672}"/>
              </a:ext>
            </a:extLst>
          </p:cNvPr>
          <p:cNvSpPr>
            <a:spLocks noGrp="1"/>
          </p:cNvSpPr>
          <p:nvPr>
            <p:ph type="title"/>
          </p:nvPr>
        </p:nvSpPr>
        <p:spPr>
          <a:xfrm>
            <a:off x="1137033" y="670559"/>
            <a:ext cx="4683321" cy="2148841"/>
          </a:xfrm>
        </p:spPr>
        <p:txBody>
          <a:bodyPr anchor="t">
            <a:normAutofit/>
          </a:bodyPr>
          <a:lstStyle/>
          <a:p>
            <a:r>
              <a:rPr lang="en-AU" dirty="0"/>
              <a:t>TOP SUBURBS IN KING COUNTY</a:t>
            </a:r>
          </a:p>
        </p:txBody>
      </p:sp>
      <p:pic>
        <p:nvPicPr>
          <p:cNvPr id="3074" name="Picture 2" descr="2023 Best Places to Live in King County, WA - Niche">
            <a:extLst>
              <a:ext uri="{FF2B5EF4-FFF2-40B4-BE49-F238E27FC236}">
                <a16:creationId xmlns:a16="http://schemas.microsoft.com/office/drawing/2014/main" id="{847EC6F8-EA19-44D5-A67F-B406862377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3" r="3635" b="1"/>
          <a:stretch/>
        </p:blipFill>
        <p:spPr bwMode="auto">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2DAFB77-F89E-596B-3FA0-837C3D37DEB4}"/>
              </a:ext>
            </a:extLst>
          </p:cNvPr>
          <p:cNvSpPr>
            <a:spLocks noGrp="1"/>
          </p:cNvSpPr>
          <p:nvPr>
            <p:ph idx="1"/>
          </p:nvPr>
        </p:nvSpPr>
        <p:spPr>
          <a:xfrm>
            <a:off x="6797004" y="670559"/>
            <a:ext cx="4555782" cy="5445076"/>
          </a:xfrm>
        </p:spPr>
        <p:txBody>
          <a:bodyPr anchor="t">
            <a:normAutofit/>
          </a:bodyPr>
          <a:lstStyle/>
          <a:p>
            <a:r>
              <a:rPr lang="en-AU" sz="2000" dirty="0"/>
              <a:t>West Bellevue </a:t>
            </a:r>
          </a:p>
          <a:p>
            <a:r>
              <a:rPr lang="en-AU" sz="2000" dirty="0"/>
              <a:t>Kirkland </a:t>
            </a:r>
          </a:p>
          <a:p>
            <a:r>
              <a:rPr lang="en-AU" sz="2000" dirty="0"/>
              <a:t>Medina </a:t>
            </a:r>
          </a:p>
          <a:p>
            <a:r>
              <a:rPr lang="en-AU" sz="2000" dirty="0"/>
              <a:t>Mercer Island</a:t>
            </a:r>
          </a:p>
          <a:p>
            <a:r>
              <a:rPr lang="en-AU" sz="2000" dirty="0"/>
              <a:t>Sammamish</a:t>
            </a:r>
          </a:p>
          <a:p>
            <a:r>
              <a:rPr lang="en-AU" sz="2000" dirty="0"/>
              <a:t>Seattle </a:t>
            </a:r>
          </a:p>
          <a:p>
            <a:r>
              <a:rPr lang="en-AU" sz="2000" dirty="0"/>
              <a:t>Overlake </a:t>
            </a:r>
          </a:p>
          <a:p>
            <a:r>
              <a:rPr lang="en-AU" sz="2000" dirty="0"/>
              <a:t>Education Hill </a:t>
            </a:r>
          </a:p>
          <a:p>
            <a:endParaRPr lang="en-AU" sz="2000" dirty="0"/>
          </a:p>
        </p:txBody>
      </p:sp>
      <p:pic>
        <p:nvPicPr>
          <p:cNvPr id="46" name="Audio 45">
            <a:hlinkClick r:id="" action="ppaction://media"/>
            <a:extLst>
              <a:ext uri="{FF2B5EF4-FFF2-40B4-BE49-F238E27FC236}">
                <a16:creationId xmlns:a16="http://schemas.microsoft.com/office/drawing/2014/main" id="{E63B4E49-09F6-267D-CFD2-E918DE065D0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2815094"/>
      </p:ext>
    </p:extLst>
  </p:cSld>
  <p:clrMapOvr>
    <a:masterClrMapping/>
  </p:clrMapOvr>
  <mc:AlternateContent xmlns:mc="http://schemas.openxmlformats.org/markup-compatibility/2006" xmlns:p14="http://schemas.microsoft.com/office/powerpoint/2010/main">
    <mc:Choice Requires="p14">
      <p:transition spd="slow" p14:dur="2000" advTm="15074"/>
    </mc:Choice>
    <mc:Fallback xmlns="">
      <p:transition spd="slow" advTm="15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extLst>
    <p:ext uri="{3A86A75C-4F4B-4683-9AE1-C65F6400EC91}">
      <p14:laserTraceLst xmlns:p14="http://schemas.microsoft.com/office/powerpoint/2010/main">
        <p14:tracePtLst>
          <p14:tracePt t="12843" x="10606088" y="1000125"/>
          <p14:tracePt t="12857" x="8547100" y="2286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659A3-1284-8603-5768-E22D45B6EC42}"/>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Square Foot Living Vs Price </a:t>
            </a:r>
          </a:p>
        </p:txBody>
      </p:sp>
      <p:sp>
        <p:nvSpPr>
          <p:cNvPr id="410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9EA154-5EA6-A4F6-6ECE-413325E55546}"/>
              </a:ext>
            </a:extLst>
          </p:cNvPr>
          <p:cNvSpPr txBox="1"/>
          <p:nvPr/>
        </p:nvSpPr>
        <p:spPr>
          <a:xfrm>
            <a:off x="640080" y="2872899"/>
            <a:ext cx="4243589" cy="3320668"/>
          </a:xfrm>
          <a:prstGeom prst="rect">
            <a:avLst/>
          </a:prstGeom>
        </p:spPr>
        <p:txBody>
          <a:bodyPr vert="horz" lIns="91440" tIns="45720" rIns="91440" bIns="45720" rtlCol="0">
            <a:normAutofit/>
          </a:bodyPr>
          <a:lstStyle/>
          <a:p>
            <a:pPr marL="342900" indent="-342900">
              <a:lnSpc>
                <a:spcPct val="90000"/>
              </a:lnSpc>
              <a:spcAft>
                <a:spcPts val="600"/>
              </a:spcAft>
              <a:buFont typeface="Arial" panose="020B0604020202020204" pitchFamily="34" charset="0"/>
              <a:buChar char="•"/>
            </a:pPr>
            <a:r>
              <a:rPr lang="en-US" sz="2200" dirty="0"/>
              <a:t>This visualization shows there seems to be a relatively strong linear relationship between square feet of living space and the price of a house.</a:t>
            </a:r>
          </a:p>
          <a:p>
            <a:pPr indent="-228600">
              <a:lnSpc>
                <a:spcPct val="90000"/>
              </a:lnSpc>
              <a:spcAft>
                <a:spcPts val="600"/>
              </a:spcAft>
              <a:buFont typeface="Arial" panose="020B0604020202020204" pitchFamily="34" charset="0"/>
              <a:buChar char="•"/>
            </a:pPr>
            <a:endParaRPr lang="en-US" sz="2200" dirty="0"/>
          </a:p>
          <a:p>
            <a:pPr marL="342900" indent="-342900">
              <a:lnSpc>
                <a:spcPct val="90000"/>
              </a:lnSpc>
              <a:spcAft>
                <a:spcPts val="600"/>
              </a:spcAft>
              <a:buFont typeface="Arial" panose="020B0604020202020204" pitchFamily="34" charset="0"/>
              <a:buChar char="•"/>
            </a:pPr>
            <a:r>
              <a:rPr lang="en-US" sz="2200" i="0" dirty="0">
                <a:solidFill>
                  <a:srgbClr val="000000"/>
                </a:solidFill>
                <a:effectLst/>
              </a:rPr>
              <a:t>1500 - 2500 sqft_living is the most observed footage of the house in this dataset</a:t>
            </a:r>
            <a:endParaRPr lang="en-US" sz="2200" dirty="0"/>
          </a:p>
        </p:txBody>
      </p:sp>
      <p:pic>
        <p:nvPicPr>
          <p:cNvPr id="4098" name="Picture 2" descr="A graph of red dots&#10;&#10;Description automatically generated">
            <a:extLst>
              <a:ext uri="{FF2B5EF4-FFF2-40B4-BE49-F238E27FC236}">
                <a16:creationId xmlns:a16="http://schemas.microsoft.com/office/drawing/2014/main" id="{6D372131-FFE4-6A4D-BD3E-AD01335F55B9}"/>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55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6" name="Audio 55">
            <a:hlinkClick r:id="" action="ppaction://media"/>
            <a:extLst>
              <a:ext uri="{FF2B5EF4-FFF2-40B4-BE49-F238E27FC236}">
                <a16:creationId xmlns:a16="http://schemas.microsoft.com/office/drawing/2014/main" id="{B139F136-355C-1262-3B41-1C26978228A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2712123"/>
      </p:ext>
    </p:extLst>
  </p:cSld>
  <p:clrMapOvr>
    <a:masterClrMapping/>
  </p:clrMapOvr>
  <mc:AlternateContent xmlns:mc="http://schemas.openxmlformats.org/markup-compatibility/2006" xmlns:p14="http://schemas.microsoft.com/office/powerpoint/2010/main">
    <mc:Choice Requires="p14">
      <p:transition spd="slow" p14:dur="2000" advTm="54691"/>
    </mc:Choice>
    <mc:Fallback xmlns="">
      <p:transition spd="slow" advTm="54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extLst>
    <p:ext uri="{3A86A75C-4F4B-4683-9AE1-C65F6400EC91}">
      <p14:laserTraceLst xmlns:p14="http://schemas.microsoft.com/office/powerpoint/2010/main">
        <p14:tracePtLst>
          <p14:tracePt t="5699" x="8975725" y="1171575"/>
          <p14:tracePt t="5709" x="8761413" y="1143000"/>
          <p14:tracePt t="5715" x="8475663" y="1128713"/>
          <p14:tracePt t="5725" x="8232775" y="1100138"/>
          <p14:tracePt t="5739" x="8075613" y="1100138"/>
          <p14:tracePt t="5755" x="8047038" y="1185863"/>
          <p14:tracePt t="5771" x="8218488" y="1428750"/>
          <p14:tracePt t="5787" x="8418513" y="1700213"/>
          <p14:tracePt t="5804" x="8575675" y="2028825"/>
          <p14:tracePt t="5822" x="8918575" y="2643188"/>
          <p14:tracePt t="5838" x="9861550" y="4529138"/>
          <p14:tracePt t="5855" x="10177463" y="5243513"/>
          <p14:tracePt t="5873" x="10748963" y="6515100"/>
          <p14:tracePt t="6195" x="654050" y="5340350"/>
          <p14:tracePt t="6205" x="1047750" y="5340350"/>
          <p14:tracePt t="6222" x="1854200" y="5340350"/>
          <p14:tracePt t="6237" x="2609850" y="5340350"/>
          <p14:tracePt t="6255" x="3314700" y="5340350"/>
          <p14:tracePt t="6271" x="3937000" y="5359400"/>
          <p14:tracePt t="6288" x="4438650" y="5372100"/>
          <p14:tracePt t="6305" x="5168900" y="5378450"/>
          <p14:tracePt t="6321" x="5397500" y="5391150"/>
          <p14:tracePt t="6338" x="6032500" y="5454650"/>
          <p14:tracePt t="6355" x="6216650" y="5473700"/>
          <p14:tracePt t="6371" x="6572250" y="5505450"/>
          <p14:tracePt t="6391" x="6946900" y="5524500"/>
          <p14:tracePt t="6408" x="7080250" y="5524500"/>
          <p14:tracePt t="6422" x="7162800" y="5518150"/>
          <p14:tracePt t="6439" x="7219950" y="5480050"/>
          <p14:tracePt t="6455" x="7289800" y="5429250"/>
          <p14:tracePt t="6472" x="7346950" y="5384800"/>
          <p14:tracePt t="6488" x="7461250" y="5308600"/>
          <p14:tracePt t="6505" x="7556500" y="5245100"/>
          <p14:tracePt t="6522" x="7658100" y="5187950"/>
          <p14:tracePt t="6539" x="7721600" y="5149850"/>
          <p14:tracePt t="6555" x="7791450" y="5118100"/>
          <p14:tracePt t="6572" x="7874000" y="5073650"/>
          <p14:tracePt t="6589" x="7943850" y="5016500"/>
          <p14:tracePt t="6605" x="8064500" y="4851400"/>
          <p14:tracePt t="6622" x="8223250" y="4483100"/>
          <p14:tracePt t="6638" x="8286750" y="4318000"/>
          <p14:tracePt t="6655" x="8451850" y="3657600"/>
          <p14:tracePt t="6672" x="8528050" y="3333750"/>
          <p14:tracePt t="6688" x="8559800" y="3111500"/>
          <p14:tracePt t="6705" x="8559800" y="2952750"/>
          <p14:tracePt t="6721" x="8515350" y="2832100"/>
          <p14:tracePt t="6738" x="8420100" y="2673350"/>
          <p14:tracePt t="6754" x="8407400" y="2641600"/>
          <p14:tracePt t="6771" x="8401050" y="2635250"/>
          <p14:tracePt t="6829" x="8401050" y="2628900"/>
          <p14:tracePt t="6843" x="8407400" y="2609850"/>
          <p14:tracePt t="6849" x="8426450" y="2590800"/>
          <p14:tracePt t="6855" x="8445500" y="2559050"/>
          <p14:tracePt t="6873" x="8477250" y="2533650"/>
          <p14:tracePt t="6889" x="8489950" y="2520950"/>
          <p14:tracePt t="6905" x="8496300" y="2520950"/>
          <p14:tracePt t="6991" x="8502650" y="2514600"/>
          <p14:tracePt t="7001" x="8509000" y="2508250"/>
          <p14:tracePt t="7011" x="8521700" y="2501900"/>
          <p14:tracePt t="7025" x="8534400" y="2489200"/>
          <p14:tracePt t="7038" x="8680450" y="2419350"/>
          <p14:tracePt t="7055" x="8750300" y="2393950"/>
          <p14:tracePt t="7072" x="8966200" y="2305050"/>
          <p14:tracePt t="7088" x="9245600" y="2171700"/>
          <p14:tracePt t="7105" x="9480550" y="2082800"/>
          <p14:tracePt t="7122" x="9683750" y="2025650"/>
          <p14:tracePt t="7138" x="9931400" y="1949450"/>
          <p14:tracePt t="7155" x="10058400" y="1917700"/>
          <p14:tracePt t="7171" x="10147300" y="1885950"/>
          <p14:tracePt t="7188" x="10242550" y="1860550"/>
          <p14:tracePt t="7205" x="10318750" y="1841500"/>
          <p14:tracePt t="7221" x="10401300" y="1835150"/>
          <p14:tracePt t="7238" x="10458450" y="1835150"/>
          <p14:tracePt t="7255" x="10528300" y="1835150"/>
          <p14:tracePt t="7272" x="10572750" y="1841500"/>
          <p14:tracePt t="7288" x="10629900" y="1854200"/>
          <p14:tracePt t="7305" x="10668000" y="1866900"/>
          <p14:tracePt t="7322" x="10744200" y="1898650"/>
          <p14:tracePt t="7338" x="10782300" y="1924050"/>
          <p14:tracePt t="7355" x="10807700" y="1943100"/>
          <p14:tracePt t="7372" x="10826750" y="1955800"/>
          <p14:tracePt t="7389" x="10864850" y="1993900"/>
          <p14:tracePt t="7405" x="10877550" y="2012950"/>
          <p14:tracePt t="7422" x="10896600" y="2032000"/>
          <p14:tracePt t="7438" x="10902950" y="2044700"/>
          <p14:tracePt t="7455" x="10909300" y="2057400"/>
          <p14:tracePt t="7472" x="10922000" y="2063750"/>
          <p14:tracePt t="7488" x="10941050" y="2089150"/>
          <p14:tracePt t="7505" x="10966450" y="2127250"/>
          <p14:tracePt t="7522" x="10985500" y="2146300"/>
          <p14:tracePt t="7538" x="11004550" y="2171700"/>
          <p14:tracePt t="7555" x="11017250" y="2197100"/>
          <p14:tracePt t="7572" x="11036300" y="2222500"/>
          <p14:tracePt t="7589" x="11049000" y="2241550"/>
          <p14:tracePt t="7606" x="11049000" y="2254250"/>
          <p14:tracePt t="7622" x="11061700" y="2273300"/>
          <p14:tracePt t="7639" x="11068050" y="2279650"/>
          <p14:tracePt t="7656" x="11074400" y="2286000"/>
          <p14:tracePt t="8247" x="11029950" y="2286000"/>
          <p14:tracePt t="8257" x="10979150" y="2286000"/>
          <p14:tracePt t="8269" x="10915650" y="2286000"/>
          <p14:tracePt t="8273" x="10864850" y="2286000"/>
          <p14:tracePt t="8289" x="10756900" y="2279650"/>
          <p14:tracePt t="8306" x="10712450" y="2279650"/>
          <p14:tracePt t="8323" x="10610850" y="2279650"/>
          <p14:tracePt t="8340" x="10566400" y="2279650"/>
          <p14:tracePt t="8356" x="10521950" y="2286000"/>
          <p14:tracePt t="8375" x="10452100" y="2292350"/>
          <p14:tracePt t="8394" x="10325100" y="2324100"/>
          <p14:tracePt t="8408" x="10287000" y="2324100"/>
          <p14:tracePt t="8423" x="10229850" y="2330450"/>
          <p14:tracePt t="8440" x="10153650" y="2343150"/>
          <p14:tracePt t="8456" x="10064750" y="2374900"/>
          <p14:tracePt t="8473" x="9899650" y="2495550"/>
          <p14:tracePt t="8490" x="9817100" y="2546350"/>
          <p14:tracePt t="8506" x="9410700" y="2800350"/>
          <p14:tracePt t="8523" x="9169400" y="2971800"/>
          <p14:tracePt t="8540" x="8851900" y="3206750"/>
          <p14:tracePt t="8556" x="8477250" y="3505200"/>
          <p14:tracePt t="8573" x="8248650" y="3695700"/>
          <p14:tracePt t="8590" x="8077200" y="3873500"/>
          <p14:tracePt t="8607" x="7918450" y="4025900"/>
          <p14:tracePt t="8623" x="7766050" y="4184650"/>
          <p14:tracePt t="8640" x="7626350" y="4362450"/>
          <p14:tracePt t="8656" x="7480300" y="4603750"/>
          <p14:tracePt t="8673" x="7296150" y="4851400"/>
          <p14:tracePt t="8690" x="7150100" y="5022850"/>
          <p14:tracePt t="8707" x="6902450" y="5270500"/>
          <p14:tracePt t="8723" x="6819900" y="5365750"/>
          <p14:tracePt t="8740" x="6629400" y="5600700"/>
          <p14:tracePt t="8757" x="6299200" y="6013450"/>
          <p14:tracePt t="8773" x="6146800" y="6172200"/>
          <p14:tracePt t="8789" x="6038850" y="6299200"/>
          <p14:tracePt t="8806" x="6000750" y="6343650"/>
          <p14:tracePt t="8824" x="5867400" y="6464300"/>
          <p14:tracePt t="8840" x="5778500" y="6534150"/>
          <p14:tracePt t="8857" x="5708650" y="6591300"/>
          <p14:tracePt t="8873" x="5651500" y="6635750"/>
          <p14:tracePt t="8890" x="5600700" y="6673850"/>
          <p14:tracePt t="8907" x="5562600" y="6699250"/>
          <p14:tracePt t="8923" x="5537200" y="6711950"/>
          <p14:tracePt t="8940" x="5524500" y="6718300"/>
          <p14:tracePt t="8957" x="5505450" y="6724650"/>
          <p14:tracePt t="8973" x="5492750" y="6731000"/>
          <p14:tracePt t="8990" x="5467350" y="6737350"/>
          <p14:tracePt t="9007" x="5461000" y="6743700"/>
          <p14:tracePt t="9023" x="5448300" y="6743700"/>
          <p14:tracePt t="9040" x="5441950" y="6743700"/>
          <p14:tracePt t="9057" x="5435600" y="6743700"/>
          <p14:tracePt t="11339" x="5441950" y="6737350"/>
          <p14:tracePt t="11343" x="5461000" y="6724650"/>
          <p14:tracePt t="11359" x="5499100" y="6711950"/>
          <p14:tracePt t="11376" x="5607050" y="6692900"/>
          <p14:tracePt t="11392" x="5854700" y="6654800"/>
          <p14:tracePt t="11409" x="5962650" y="6648450"/>
          <p14:tracePt t="11426" x="6267450" y="6610350"/>
          <p14:tracePt t="11443" x="6413500" y="6597650"/>
          <p14:tracePt t="11460" x="6464300" y="6584950"/>
          <p14:tracePt t="11476" x="6572250" y="6559550"/>
          <p14:tracePt t="11493" x="6616700" y="6521450"/>
          <p14:tracePt t="11510" x="6654800" y="6470650"/>
          <p14:tracePt t="11526" x="6692900" y="6426200"/>
          <p14:tracePt t="11543" x="6711950" y="6388100"/>
          <p14:tracePt t="11560" x="6731000" y="6362700"/>
          <p14:tracePt t="11576" x="6743700" y="6318250"/>
          <p14:tracePt t="11593" x="6762750" y="6299200"/>
          <p14:tracePt t="11609" x="6769100" y="6273800"/>
          <p14:tracePt t="11626" x="6788150" y="6242050"/>
          <p14:tracePt t="11643" x="6794500" y="6223000"/>
          <p14:tracePt t="11659" x="6800850" y="6210300"/>
          <p14:tracePt t="11676" x="6800850" y="6203950"/>
          <p14:tracePt t="11899" x="6800850" y="6184900"/>
          <p14:tracePt t="11914" x="6800850" y="6159500"/>
          <p14:tracePt t="11916" x="6807200" y="6134100"/>
          <p14:tracePt t="11925" x="6813550" y="6096000"/>
          <p14:tracePt t="11935" x="6813550" y="6070600"/>
          <p14:tracePt t="11943" x="6826250" y="6026150"/>
          <p14:tracePt t="11959" x="6851650" y="5943600"/>
          <p14:tracePt t="11976" x="6870700" y="5899150"/>
          <p14:tracePt t="11993" x="6915150" y="5784850"/>
          <p14:tracePt t="12009" x="6959600" y="5721350"/>
          <p14:tracePt t="12026" x="7010400" y="5651500"/>
          <p14:tracePt t="12043" x="7042150" y="5607050"/>
          <p14:tracePt t="12060" x="7099300" y="5530850"/>
          <p14:tracePt t="12077" x="7188200" y="5422900"/>
          <p14:tracePt t="12093" x="7219950" y="5384800"/>
          <p14:tracePt t="12110" x="7264400" y="5340350"/>
          <p14:tracePt t="12127" x="7289800" y="5308600"/>
          <p14:tracePt t="12143" x="7315200" y="5283200"/>
          <p14:tracePt t="12159" x="7327900" y="5270500"/>
          <p14:tracePt t="12177" x="7346950" y="5245100"/>
          <p14:tracePt t="12193" x="7359650" y="5232400"/>
          <p14:tracePt t="12210" x="7366000" y="5219700"/>
          <p14:tracePt t="52453" x="7340600" y="5219700"/>
          <p14:tracePt t="52463" x="7264400" y="5213350"/>
          <p14:tracePt t="52471" x="7175500" y="5200650"/>
          <p14:tracePt t="52485" x="7016750" y="5181600"/>
          <p14:tracePt t="52502" x="6915150" y="5162550"/>
          <p14:tracePt t="52517" x="6851650" y="5137150"/>
          <p14:tracePt t="52533" x="6819900" y="5105400"/>
          <p14:tracePt t="52550" x="6985000" y="5302250"/>
          <p14:tracePt t="52569" x="6883400" y="5181600"/>
          <p14:tracePt t="52586" x="6781800" y="5092700"/>
          <p14:tracePt t="52602" x="6667500" y="5029200"/>
          <p14:tracePt t="52619" x="6489700" y="4965700"/>
          <p14:tracePt t="52636" x="6362700" y="4946650"/>
          <p14:tracePt t="52653" x="6273800" y="4940300"/>
          <p14:tracePt t="52669" x="6146800" y="4933950"/>
          <p14:tracePt t="52686" x="5397500" y="4832350"/>
          <p14:tracePt t="52702" x="4940300" y="4724400"/>
          <p14:tracePt t="52718" x="3352800" y="4305300"/>
          <p14:tracePt t="52734" x="2146300" y="3886200"/>
          <p14:tracePt t="52752" x="1276350" y="3505200"/>
          <p14:tracePt t="52768" x="933450" y="3181350"/>
          <p14:tracePt t="52785" x="857250" y="2876550"/>
          <p14:tracePt t="52801" x="857250" y="2597150"/>
          <p14:tracePt t="52818" x="965200" y="2305050"/>
          <p14:tracePt t="52835" x="1263650" y="2032000"/>
          <p14:tracePt t="52852" x="1771650" y="1739900"/>
          <p14:tracePt t="52868" x="2489200" y="1416050"/>
          <p14:tracePt t="52886" x="3340100" y="1079500"/>
          <p14:tracePt t="52901" x="4260850" y="692150"/>
          <p14:tracePt t="52918" x="4857750" y="349250"/>
          <p14:tracePt t="52935" x="5048250" y="0"/>
          <p14:tracePt t="52958" x="5003800" y="0"/>
          <p14:tracePt t="52969" x="4946650" y="0"/>
          <p14:tracePt t="52985" x="4629150" y="0"/>
          <p14:tracePt t="53001" x="4044950" y="0"/>
          <p14:tracePt t="53018" x="3092450" y="0"/>
          <p14:tracePt t="53035" x="2120900" y="0"/>
          <p14:tracePt t="53052" x="1225550" y="0"/>
          <p14:tracePt t="53068" x="279400" y="0"/>
          <p14:tracePt t="53085" x="0" y="0"/>
          <p14:tracePt t="53549" x="0" y="12700"/>
          <p14:tracePt t="53553" x="0" y="19050"/>
          <p14:tracePt t="53568" x="0" y="317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659A3-1284-8603-5768-E22D45B6EC42}"/>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3400" kern="1200" dirty="0">
                <a:solidFill>
                  <a:schemeClr val="tx1"/>
                </a:solidFill>
                <a:latin typeface="+mj-lt"/>
                <a:ea typeface="+mj-ea"/>
                <a:cs typeface="+mj-cs"/>
              </a:rPr>
              <a:t>The square footage of interior housing living space for the nearest 15 neighbors Vs Price </a:t>
            </a:r>
          </a:p>
        </p:txBody>
      </p:sp>
      <p:grpSp>
        <p:nvGrpSpPr>
          <p:cNvPr id="6155" name="Group 615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6156" name="Rectangle 615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Rectangle 615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60" name="Rectangle 615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Rectangle 616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90F4AB4C-A48B-BC9A-3F61-A63B6457128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64429" y="666728"/>
            <a:ext cx="5452126" cy="5465791"/>
          </a:xfrm>
          <a:prstGeom prst="rect">
            <a:avLst/>
          </a:prstGeom>
          <a:noFill/>
          <a:extLst>
            <a:ext uri="{909E8E84-426E-40DD-AFC4-6F175D3DCCD1}">
              <a14:hiddenFill xmlns:a14="http://schemas.microsoft.com/office/drawing/2010/main">
                <a:solidFill>
                  <a:srgbClr val="FFFFFF"/>
                </a:solidFill>
              </a14:hiddenFill>
            </a:ext>
          </a:extLst>
        </p:spPr>
      </p:pic>
      <p:pic>
        <p:nvPicPr>
          <p:cNvPr id="6159" name="Audio 6158">
            <a:hlinkClick r:id="" action="ppaction://media"/>
            <a:extLst>
              <a:ext uri="{FF2B5EF4-FFF2-40B4-BE49-F238E27FC236}">
                <a16:creationId xmlns:a16="http://schemas.microsoft.com/office/drawing/2014/main" id="{616DA86A-FF48-7B86-A9A9-A20DEC5247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8413937"/>
      </p:ext>
    </p:extLst>
  </p:cSld>
  <p:clrMapOvr>
    <a:masterClrMapping/>
  </p:clrMapOvr>
  <mc:AlternateContent xmlns:mc="http://schemas.openxmlformats.org/markup-compatibility/2006" xmlns:p14="http://schemas.microsoft.com/office/powerpoint/2010/main">
    <mc:Choice Requires="p14">
      <p:transition spd="slow" p14:dur="2000" advTm="49480"/>
    </mc:Choice>
    <mc:Fallback xmlns="">
      <p:transition spd="slow" advTm="49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59"/>
                </p:tgtEl>
              </p:cMediaNode>
            </p:audio>
          </p:childTnLst>
        </p:cTn>
      </p:par>
    </p:tnLst>
  </p:timing>
  <p:extLst>
    <p:ext uri="{3A86A75C-4F4B-4683-9AE1-C65F6400EC91}">
      <p14:laserTraceLst xmlns:p14="http://schemas.microsoft.com/office/powerpoint/2010/main">
        <p14:tracePtLst>
          <p14:tracePt t="410" x="7346950" y="5372100"/>
          <p14:tracePt t="420" x="7359650" y="5353050"/>
          <p14:tracePt t="435" x="7372350" y="5334000"/>
          <p14:tracePt t="466" x="7429500" y="5276850"/>
          <p14:tracePt t="470" x="7435850" y="5270500"/>
          <p14:tracePt t="5306" x="7435850" y="5245100"/>
          <p14:tracePt t="5315" x="7467600" y="5060950"/>
          <p14:tracePt t="5320" x="7486650" y="4914900"/>
          <p14:tracePt t="5336" x="7480300" y="4743450"/>
          <p14:tracePt t="5352" x="7480300" y="4667250"/>
          <p14:tracePt t="5369" x="7461250" y="4489450"/>
          <p14:tracePt t="5386" x="7385050" y="4216400"/>
          <p14:tracePt t="5402" x="7188200" y="3816350"/>
          <p14:tracePt t="5419" x="7048500" y="3638550"/>
          <p14:tracePt t="5436" x="6978650" y="3556000"/>
          <p14:tracePt t="5452" x="6800850" y="3416300"/>
          <p14:tracePt t="5469" x="6375400" y="3213100"/>
          <p14:tracePt t="5486" x="6159500" y="3181350"/>
          <p14:tracePt t="5503" x="5962650" y="3181350"/>
          <p14:tracePt t="5519" x="5765800" y="3263900"/>
          <p14:tracePt t="5536" x="5549900" y="3422650"/>
          <p14:tracePt t="5553" x="5314950" y="3689350"/>
          <p14:tracePt t="5569" x="5124450" y="3968750"/>
          <p14:tracePt t="5586" x="4927600" y="4349750"/>
          <p14:tracePt t="5603" x="4800600" y="4699000"/>
          <p14:tracePt t="5620" x="4749800" y="5080000"/>
          <p14:tracePt t="5636" x="4768850" y="5372100"/>
          <p14:tracePt t="5652" x="4921250" y="5683250"/>
          <p14:tracePt t="5669" x="5543550" y="6267450"/>
          <p14:tracePt t="5687" x="6096000" y="6546850"/>
          <p14:tracePt t="5706" x="6762750" y="6724650"/>
          <p14:tracePt t="5722" x="7562850" y="6762750"/>
          <p14:tracePt t="5737" x="8382000" y="6762750"/>
          <p14:tracePt t="5756" x="9321800" y="6661150"/>
          <p14:tracePt t="5773" x="10312400" y="6438900"/>
          <p14:tracePt t="5788" x="11214100" y="6070600"/>
          <p14:tracePt t="5805" x="12014200" y="5600700"/>
          <p14:tracePt t="5822" x="12185650" y="5143500"/>
          <p14:tracePt t="5838" x="12185650" y="4794250"/>
          <p14:tracePt t="5853" x="12185650" y="4476750"/>
          <p14:tracePt t="5869" x="12185650" y="3956050"/>
          <p14:tracePt t="5886" x="12185650" y="3721100"/>
          <p14:tracePt t="5903" x="12160250" y="3619500"/>
          <p14:tracePt t="5920" x="12096750" y="3435350"/>
          <p14:tracePt t="5936" x="11868150" y="3067050"/>
          <p14:tracePt t="5953" x="11633200" y="2832100"/>
          <p14:tracePt t="5969" x="11182350" y="2514600"/>
          <p14:tracePt t="5986" x="10718800" y="2305050"/>
          <p14:tracePt t="6003" x="10261600" y="2190750"/>
          <p14:tracePt t="6020" x="9696450" y="2146300"/>
          <p14:tracePt t="6036" x="9194800" y="2146300"/>
          <p14:tracePt t="6053" x="8674100" y="2159000"/>
          <p14:tracePt t="6071" x="7607300" y="2273300"/>
          <p14:tracePt t="6087" x="7264400" y="2349500"/>
          <p14:tracePt t="6104" x="6661150" y="2546350"/>
          <p14:tracePt t="6121" x="5969000" y="2921000"/>
          <p14:tracePt t="6137" x="5778500" y="3086100"/>
          <p14:tracePt t="6154" x="5492750" y="3575050"/>
          <p14:tracePt t="6169" x="5454650" y="3949700"/>
          <p14:tracePt t="6186" x="5454650" y="4108450"/>
          <p14:tracePt t="6202" x="5715000" y="4762500"/>
          <p14:tracePt t="6219" x="6064250" y="5219700"/>
          <p14:tracePt t="6236" x="6546850" y="5568950"/>
          <p14:tracePt t="6253" x="7054850" y="5759450"/>
          <p14:tracePt t="6269" x="7543800" y="5835650"/>
          <p14:tracePt t="6286" x="8077200" y="5835650"/>
          <p14:tracePt t="6303" x="8572500" y="5715000"/>
          <p14:tracePt t="6319" x="9067800" y="5518150"/>
          <p14:tracePt t="6337" x="9569450" y="5238750"/>
          <p14:tracePt t="6353" x="9880600" y="4959350"/>
          <p14:tracePt t="6369" x="10064750" y="4743450"/>
          <p14:tracePt t="6386" x="10109200" y="4489450"/>
          <p14:tracePt t="6403" x="10039350" y="4343400"/>
          <p14:tracePt t="6419" x="9975850" y="4267200"/>
          <p14:tracePt t="6436" x="9740900" y="4127500"/>
          <p14:tracePt t="6453" x="9569450" y="4089400"/>
          <p14:tracePt t="6469" x="9429750" y="4089400"/>
          <p14:tracePt t="6486" x="9302750" y="4095750"/>
          <p14:tracePt t="6502" x="9188450" y="4127500"/>
          <p14:tracePt t="6519" x="9112250" y="4165600"/>
          <p14:tracePt t="6536" x="9004300" y="4248150"/>
          <p14:tracePt t="6552" x="8972550" y="4279900"/>
          <p14:tracePt t="6569" x="8909050" y="4330700"/>
          <p14:tracePt t="6586" x="8851900" y="4387850"/>
          <p14:tracePt t="6603" x="8750300" y="4470400"/>
          <p14:tracePt t="6619" x="8680450" y="4521200"/>
          <p14:tracePt t="6636" x="8648700" y="4546600"/>
          <p14:tracePt t="6653" x="8597900" y="4578350"/>
          <p14:tracePt t="6669" x="8553450" y="4610100"/>
          <p14:tracePt t="6686" x="8540750" y="4629150"/>
          <p14:tracePt t="23393" x="8528050" y="4629150"/>
          <p14:tracePt t="23403" x="8445500" y="4584700"/>
          <p14:tracePt t="23408" x="8274050" y="4464050"/>
          <p14:tracePt t="23418" x="8077200" y="4305300"/>
          <p14:tracePt t="23435" x="7518400" y="3873500"/>
          <p14:tracePt t="23452" x="6877050" y="3403600"/>
          <p14:tracePt t="23469" x="6223000" y="2927350"/>
          <p14:tracePt t="23485" x="5619750" y="2495550"/>
          <p14:tracePt t="23502" x="4946650" y="2032000"/>
          <p14:tracePt t="23519" x="4133850" y="1555750"/>
          <p14:tracePt t="23535" x="3302000" y="1123950"/>
          <p14:tracePt t="23552" x="2520950" y="800100"/>
          <p14:tracePt t="23569" x="1873250" y="654050"/>
          <p14:tracePt t="23586" x="1257300" y="577850"/>
          <p14:tracePt t="23603" x="184150" y="6096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2C09D-7EE3-234A-1A66-B0263139BA47}"/>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kern="1200" dirty="0">
                <a:solidFill>
                  <a:schemeClr val="tx1"/>
                </a:solidFill>
                <a:latin typeface="+mj-lt"/>
                <a:ea typeface="+mj-ea"/>
                <a:cs typeface="+mj-cs"/>
              </a:rPr>
              <a:t>House Grade by Price</a:t>
            </a:r>
          </a:p>
        </p:txBody>
      </p:sp>
      <p:sp>
        <p:nvSpPr>
          <p:cNvPr id="5129" name="Rectangle 5128">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122" name="Picture 2">
            <a:extLst>
              <a:ext uri="{FF2B5EF4-FFF2-40B4-BE49-F238E27FC236}">
                <a16:creationId xmlns:a16="http://schemas.microsoft.com/office/drawing/2014/main" id="{3AA25423-E262-58B8-1A3B-010860AB94C7}"/>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429768" y="2042278"/>
            <a:ext cx="6702552" cy="3870723"/>
          </a:xfrm>
          <a:prstGeom prst="rect">
            <a:avLst/>
          </a:prstGeom>
          <a:noFill/>
          <a:extLst>
            <a:ext uri="{909E8E84-426E-40DD-AFC4-6F175D3DCCD1}">
              <a14:hiddenFill xmlns:a14="http://schemas.microsoft.com/office/drawing/2010/main">
                <a:solidFill>
                  <a:srgbClr val="FFFFFF"/>
                </a:solidFill>
              </a14:hiddenFill>
            </a:ext>
          </a:extLst>
        </p:spPr>
      </p:pic>
      <p:sp useBgFill="1">
        <p:nvSpPr>
          <p:cNvPr id="5131" name="Rectangle 5130">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6B50D43-3C78-6E14-3A74-C6A62A49DB1E}"/>
              </a:ext>
            </a:extLst>
          </p:cNvPr>
          <p:cNvSpPr txBox="1"/>
          <p:nvPr/>
        </p:nvSpPr>
        <p:spPr>
          <a:xfrm>
            <a:off x="7938752" y="2020824"/>
            <a:ext cx="3455097" cy="3959352"/>
          </a:xfrm>
          <a:prstGeom prst="rect">
            <a:avLst/>
          </a:prstGeom>
        </p:spPr>
        <p:txBody>
          <a:bodyPr vert="horz" lIns="91440" tIns="45720" rIns="91440" bIns="45720" rtlCol="0" anchor="ctr">
            <a:normAutofit/>
          </a:bodyPr>
          <a:lstStyle/>
          <a:p>
            <a:pPr>
              <a:lnSpc>
                <a:spcPct val="90000"/>
              </a:lnSpc>
              <a:spcAft>
                <a:spcPts val="600"/>
              </a:spcAft>
            </a:pPr>
            <a:r>
              <a:rPr lang="en-US" b="0" i="0" dirty="0">
                <a:effectLst/>
              </a:rPr>
              <a:t>The visualization above shows that when the building grade improves, the house price rises as well. We can see in the bar plot that the mean house price for a home with a grade of 11 is far above other grades. While the building grade of 4 falls short of minimum building standards based on the King County grading system.</a:t>
            </a:r>
            <a:endParaRPr lang="en-US" dirty="0"/>
          </a:p>
        </p:txBody>
      </p:sp>
      <p:pic>
        <p:nvPicPr>
          <p:cNvPr id="25" name="Audio 24">
            <a:hlinkClick r:id="" action="ppaction://media"/>
            <a:extLst>
              <a:ext uri="{FF2B5EF4-FFF2-40B4-BE49-F238E27FC236}">
                <a16:creationId xmlns:a16="http://schemas.microsoft.com/office/drawing/2014/main" id="{A7F6B0D8-87CE-F6F0-A3E1-F79E66D623C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1845072"/>
      </p:ext>
    </p:extLst>
  </p:cSld>
  <p:clrMapOvr>
    <a:masterClrMapping/>
  </p:clrMapOvr>
  <mc:AlternateContent xmlns:mc="http://schemas.openxmlformats.org/markup-compatibility/2006" xmlns:p14="http://schemas.microsoft.com/office/powerpoint/2010/main">
    <mc:Choice Requires="p14">
      <p:transition spd="slow" p14:dur="2000" advTm="46235"/>
    </mc:Choice>
    <mc:Fallback xmlns="">
      <p:transition spd="slow" advTm="4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793" x="1917700" y="1333500"/>
          <p14:tracePt t="800" x="1943100" y="1339850"/>
          <p14:tracePt t="816" x="2038350" y="1365250"/>
          <p14:tracePt t="839" x="2197100" y="1422400"/>
          <p14:tracePt t="856" x="2254250" y="1435100"/>
          <p14:tracePt t="873" x="2355850" y="1466850"/>
          <p14:tracePt t="890" x="2374900" y="1479550"/>
          <p14:tracePt t="928" x="2381250" y="1479550"/>
          <p14:tracePt t="938" x="2400300" y="1479550"/>
          <p14:tracePt t="942" x="2438400" y="1479550"/>
          <p14:tracePt t="956" x="2489200" y="1479550"/>
          <p14:tracePt t="973" x="2654300" y="1485900"/>
          <p14:tracePt t="990" x="2959100" y="1504950"/>
          <p14:tracePt t="1007" x="3378200" y="1504950"/>
          <p14:tracePt t="1024" x="4184650" y="1562100"/>
          <p14:tracePt t="1040" x="4749800" y="1562100"/>
          <p14:tracePt t="1057" x="5041900" y="1562100"/>
          <p14:tracePt t="1074" x="5886450" y="1562100"/>
          <p14:tracePt t="1091" x="6273800" y="1536700"/>
          <p14:tracePt t="1107" x="6623050" y="1473200"/>
          <p14:tracePt t="1124" x="6959600" y="1409700"/>
          <p14:tracePt t="1140" x="7162800" y="1333500"/>
          <p14:tracePt t="1157" x="7302500" y="1276350"/>
          <p14:tracePt t="1174" x="7397750" y="1219200"/>
          <p14:tracePt t="1190" x="7493000" y="1149350"/>
          <p14:tracePt t="1207" x="7556500" y="1079500"/>
          <p14:tracePt t="1224" x="7607300" y="977900"/>
          <p14:tracePt t="1240" x="7613650" y="952500"/>
          <p14:tracePt t="1257" x="7613650" y="863600"/>
          <p14:tracePt t="1273" x="7581900" y="768350"/>
          <p14:tracePt t="1290" x="7493000" y="654050"/>
          <p14:tracePt t="1307" x="7258050" y="469900"/>
          <p14:tracePt t="1324" x="6902450" y="279400"/>
          <p14:tracePt t="1341" x="6343650" y="50800"/>
          <p14:tracePt t="1357" x="5695950" y="0"/>
          <p14:tracePt t="1375" x="5048250" y="0"/>
          <p14:tracePt t="1390" x="4229100" y="0"/>
          <p14:tracePt t="1408" x="3359150" y="0"/>
          <p14:tracePt t="1424" x="2495550" y="0"/>
          <p14:tracePt t="1440" x="1638300" y="0"/>
          <p14:tracePt t="1457" x="857250" y="50800"/>
          <p14:tracePt t="1474" x="88900" y="215900"/>
          <p14:tracePt t="1678" x="508000" y="6248400"/>
          <p14:tracePt t="1690" x="1035050" y="6610350"/>
          <p14:tracePt t="1707" x="2305050" y="6851650"/>
          <p14:tracePt t="1724" x="3867150" y="6851650"/>
          <p14:tracePt t="1740" x="5613400" y="6851650"/>
          <p14:tracePt t="1757" x="7181850" y="6851650"/>
          <p14:tracePt t="1774" x="9251950" y="6731000"/>
          <p14:tracePt t="1790" x="10394950" y="6400800"/>
          <p14:tracePt t="1807" x="11271250" y="5848350"/>
          <p14:tracePt t="1824" x="11601450" y="5556250"/>
          <p14:tracePt t="1841" x="12185650" y="4660900"/>
          <p14:tracePt t="1857" x="12185650" y="4057650"/>
          <p14:tracePt t="1874" x="12153900" y="3429000"/>
          <p14:tracePt t="1891" x="11868150" y="2876550"/>
          <p14:tracePt t="1908" x="11220450" y="2305050"/>
          <p14:tracePt t="1924" x="10128250" y="1689100"/>
          <p14:tracePt t="1941" x="8547100" y="1066800"/>
          <p14:tracePt t="1958" x="6838950" y="596900"/>
          <p14:tracePt t="1974" x="5130800" y="393700"/>
          <p14:tracePt t="1991" x="3378200" y="330200"/>
          <p14:tracePt t="2008" x="1422400" y="508000"/>
          <p14:tracePt t="2025" x="1054100" y="692150"/>
          <p14:tracePt t="2041" x="755650" y="1549400"/>
          <p14:tracePt t="2058" x="1060450" y="2393950"/>
          <p14:tracePt t="2074" x="1917700" y="3479800"/>
          <p14:tracePt t="2091" x="3213100" y="4572000"/>
          <p14:tracePt t="2108" x="4902200" y="5556250"/>
          <p14:tracePt t="2124" x="6642100" y="6280150"/>
          <p14:tracePt t="2141" x="8204200" y="6578600"/>
          <p14:tracePt t="2158" x="9309100" y="6546850"/>
          <p14:tracePt t="2174" x="10039350" y="6261100"/>
          <p14:tracePt t="2191" x="10356850" y="5911850"/>
          <p14:tracePt t="2208" x="10274300" y="5168900"/>
          <p14:tracePt t="2224" x="10128250" y="4902200"/>
          <p14:tracePt t="2241" x="9340850" y="4057650"/>
          <p14:tracePt t="2258" x="7918450" y="3073400"/>
          <p14:tracePt t="2274" x="4972050" y="1835150"/>
          <p14:tracePt t="2291" x="2762250" y="1403350"/>
          <p14:tracePt t="2308" x="1854200" y="1358900"/>
          <p14:tracePt t="2324" x="158750" y="1720850"/>
          <p14:tracePt t="2354" x="82550" y="2978150"/>
          <p14:tracePt t="2364" x="374650" y="3409950"/>
          <p14:tracePt t="2375" x="863600" y="3886200"/>
          <p14:tracePt t="2391" x="2400300" y="4857750"/>
          <p14:tracePt t="2408" x="4292600" y="5638800"/>
          <p14:tracePt t="2424" x="6153150" y="6121400"/>
          <p14:tracePt t="2441" x="7607300" y="6254750"/>
          <p14:tracePt t="2458" x="8229600" y="6261100"/>
          <p14:tracePt t="2475" x="8274050" y="6178550"/>
          <p14:tracePt t="2491" x="7867650" y="5803900"/>
          <p14:tracePt t="2508" x="7493000" y="5549900"/>
          <p14:tracePt t="2524" x="6369050" y="4933950"/>
          <p14:tracePt t="2542" x="4514850" y="4254500"/>
          <p14:tracePt t="2558" x="3848100" y="4171950"/>
          <p14:tracePt t="2575" x="3714750" y="4178300"/>
          <p14:tracePt t="2592" x="3714750" y="4197350"/>
          <p14:tracePt t="2608" x="3765550" y="4241800"/>
          <p14:tracePt t="2625" x="3949700" y="4356100"/>
          <p14:tracePt t="2642" x="4419600" y="4603750"/>
          <p14:tracePt t="2658" x="4838700" y="4832350"/>
          <p14:tracePt t="2675" x="5124450" y="5003800"/>
          <p14:tracePt t="2692" x="5327650" y="5105400"/>
          <p14:tracePt t="2709" x="5365750" y="5118100"/>
          <p14:tracePt t="2725" x="5429250" y="5124450"/>
          <p14:tracePt t="2741" x="5486400" y="5124450"/>
          <p14:tracePt t="2758" x="5575300" y="5124450"/>
          <p14:tracePt t="2774" x="5734050" y="5073650"/>
          <p14:tracePt t="2791" x="5784850" y="5054600"/>
          <p14:tracePt t="2808" x="5937250" y="4997450"/>
          <p14:tracePt t="2824" x="6324600" y="4800600"/>
          <p14:tracePt t="2841" x="6572250" y="4610100"/>
          <p14:tracePt t="2858" x="6775450" y="4356100"/>
          <p14:tracePt t="2875" x="6902450" y="4083050"/>
          <p14:tracePt t="2891" x="6946900" y="3835400"/>
          <p14:tracePt t="2908" x="6915150" y="3543300"/>
          <p14:tracePt t="2925" x="6692900" y="3105150"/>
          <p14:tracePt t="2942" x="6197600" y="2571750"/>
          <p14:tracePt t="2958" x="5562600" y="2146300"/>
          <p14:tracePt t="2975" x="4603750" y="1746250"/>
          <p14:tracePt t="2992" x="3289300" y="1384300"/>
          <p14:tracePt t="3008" x="2044700" y="1123950"/>
          <p14:tracePt t="3025" x="615950" y="768350"/>
          <p14:tracePt t="4002" x="63500" y="1778000"/>
          <p14:tracePt t="4016" x="520700" y="1866900"/>
          <p14:tracePt t="4026" x="793750" y="1924050"/>
          <p14:tracePt t="4037" x="1130300" y="1987550"/>
          <p14:tracePt t="4044" x="1485900" y="2038350"/>
          <p14:tracePt t="4059" x="2241550" y="2152650"/>
          <p14:tracePt t="4076" x="3022600" y="2209800"/>
          <p14:tracePt t="4094" x="4343400" y="2209800"/>
          <p14:tracePt t="4110" x="4838700" y="2209800"/>
          <p14:tracePt t="4127" x="5848350" y="2209800"/>
          <p14:tracePt t="4143" x="6864350" y="2184400"/>
          <p14:tracePt t="4160" x="7816850" y="2133600"/>
          <p14:tracePt t="4177" x="8597900" y="2082800"/>
          <p14:tracePt t="4193" x="9721850" y="2044700"/>
          <p14:tracePt t="4210" x="10356850" y="2032000"/>
          <p14:tracePt t="4227" x="10636250" y="2032000"/>
          <p14:tracePt t="4244" x="11169650" y="2032000"/>
          <p14:tracePt t="4260" x="11328400" y="2032000"/>
          <p14:tracePt t="4277" x="11487150" y="2051050"/>
          <p14:tracePt t="4293" x="11563350" y="2057400"/>
          <p14:tracePt t="4310" x="11601450" y="2070100"/>
          <p14:tracePt t="4327" x="11607800" y="2070100"/>
          <p14:tracePt t="4382" x="11607800" y="2082800"/>
          <p14:tracePt t="4386" x="11595100" y="2095500"/>
          <p14:tracePt t="4396" x="11582400" y="2108200"/>
          <p14:tracePt t="4410" x="11576050" y="2120900"/>
          <p14:tracePt t="4427" x="11544300" y="2152650"/>
          <p14:tracePt t="4443" x="11480800" y="2228850"/>
          <p14:tracePt t="4460" x="11461750" y="2247900"/>
          <p14:tracePt t="4477" x="11455400" y="2254250"/>
          <p14:tracePt t="4629" x="11449050" y="2254250"/>
          <p14:tracePt t="4638" x="11430000" y="2266950"/>
          <p14:tracePt t="4644" x="11366500" y="2292350"/>
          <p14:tracePt t="4660" x="11283950" y="2324100"/>
          <p14:tracePt t="4677" x="10528300" y="2508250"/>
          <p14:tracePt t="4694" x="9950450" y="2628900"/>
          <p14:tracePt t="4710" x="9150350" y="2806700"/>
          <p14:tracePt t="4727" x="8337550" y="2978150"/>
          <p14:tracePt t="4744" x="7429500" y="3086100"/>
          <p14:tracePt t="4761" x="6426200" y="3194050"/>
          <p14:tracePt t="4777" x="5245100" y="3321050"/>
          <p14:tracePt t="4794" x="4298950" y="3486150"/>
          <p14:tracePt t="4811" x="3460750" y="3587750"/>
          <p14:tracePt t="4828" x="2863850" y="3625850"/>
          <p14:tracePt t="4844" x="2400300" y="3625850"/>
          <p14:tracePt t="4861" x="2032000" y="3638550"/>
          <p14:tracePt t="4877" x="1879600" y="3644900"/>
          <p14:tracePt t="4894" x="1822450" y="3644900"/>
          <p14:tracePt t="4910" x="1765300" y="3651250"/>
          <p14:tracePt t="4927" x="1676400" y="3670300"/>
          <p14:tracePt t="4943" x="1625600" y="3689350"/>
          <p14:tracePt t="4961" x="1600200" y="3689350"/>
          <p14:tracePt t="4977" x="1530350" y="3721100"/>
          <p14:tracePt t="4994" x="1441450" y="3765550"/>
          <p14:tracePt t="5011" x="1352550" y="3803650"/>
          <p14:tracePt t="5027" x="1263650" y="3848100"/>
          <p14:tracePt t="5044" x="1162050" y="3898900"/>
          <p14:tracePt t="5061" x="1060450" y="3968750"/>
          <p14:tracePt t="5078" x="965200" y="4051300"/>
          <p14:tracePt t="5094" x="876300" y="4127500"/>
          <p14:tracePt t="5111" x="806450" y="4191000"/>
          <p14:tracePt t="5127" x="711200" y="4279900"/>
          <p14:tracePt t="5144" x="679450" y="4311650"/>
          <p14:tracePt t="5161" x="622300" y="4368800"/>
          <p14:tracePt t="5178" x="571500" y="4438650"/>
          <p14:tracePt t="5195" x="539750" y="4483100"/>
          <p14:tracePt t="5211" x="514350" y="4514850"/>
          <p14:tracePt t="5228" x="495300" y="4533900"/>
          <p14:tracePt t="5244" x="495300" y="4540250"/>
          <p14:tracePt t="5261" x="488950" y="4572000"/>
          <p14:tracePt t="5278" x="488950" y="4597400"/>
          <p14:tracePt t="5294" x="488950" y="4635500"/>
          <p14:tracePt t="5311" x="488950" y="4667250"/>
          <p14:tracePt t="5328" x="495300" y="4692650"/>
          <p14:tracePt t="5344" x="501650" y="4711700"/>
          <p14:tracePt t="5361" x="508000" y="4730750"/>
          <p14:tracePt t="5379" x="514350" y="4743450"/>
          <p14:tracePt t="5394" x="520700" y="4768850"/>
          <p14:tracePt t="5411" x="527050" y="4794250"/>
          <p14:tracePt t="5428" x="527050" y="4806950"/>
          <p14:tracePt t="5445" x="527050" y="4819650"/>
          <p14:tracePt t="5461" x="527050" y="4826000"/>
          <p14:tracePt t="5478" x="520700" y="4832350"/>
          <p14:tracePt t="5508" x="520700" y="4838700"/>
          <p14:tracePt t="5529" x="514350" y="4838700"/>
          <p14:tracePt t="5533" x="514350" y="4845050"/>
          <p14:tracePt t="5549" x="508000" y="4851400"/>
          <p14:tracePt t="5568" x="508000" y="4857750"/>
          <p14:tracePt t="5578" x="501650" y="4857750"/>
          <p14:tracePt t="5594" x="495300" y="4864100"/>
          <p14:tracePt t="5611" x="488950" y="4870450"/>
          <p14:tracePt t="5628" x="476250" y="4889500"/>
          <p14:tracePt t="5644" x="463550" y="4914900"/>
          <p14:tracePt t="5678" x="463550" y="4921250"/>
          <p14:tracePt t="5687" x="450850" y="4927600"/>
          <p14:tracePt t="5694" x="450850" y="4940300"/>
          <p14:tracePt t="5710" x="438150" y="4953000"/>
          <p14:tracePt t="5728" x="425450" y="4959350"/>
          <p14:tracePt t="5746" x="406400" y="4978400"/>
          <p14:tracePt t="5761" x="400050" y="4991100"/>
          <p14:tracePt t="5781" x="381000" y="5022850"/>
          <p14:tracePt t="5798" x="361950" y="5041900"/>
          <p14:tracePt t="5813" x="355600" y="5054600"/>
          <p14:tracePt t="5830" x="342900" y="5073650"/>
          <p14:tracePt t="5847" x="342900" y="5080000"/>
          <p14:tracePt t="6029" x="342900" y="5086350"/>
          <p14:tracePt t="6036" x="342900" y="5092700"/>
          <p14:tracePt t="6046" x="342900" y="5111750"/>
          <p14:tracePt t="6105" x="342900" y="5118100"/>
          <p14:tracePt t="6113" x="336550" y="5124450"/>
          <p14:tracePt t="6122" x="336550" y="5130800"/>
          <p14:tracePt t="6133" x="336550" y="5143500"/>
          <p14:tracePt t="6145" x="330200" y="5149850"/>
          <p14:tracePt t="6161" x="330200" y="5156200"/>
          <p14:tracePt t="6178" x="323850" y="5175250"/>
          <p14:tracePt t="6195" x="317500" y="5194300"/>
          <p14:tracePt t="6212" x="317500" y="5200650"/>
          <p14:tracePt t="6232" x="311150" y="5213350"/>
          <p14:tracePt t="6247" x="311150" y="5219700"/>
          <p14:tracePt t="6262" x="311150" y="5226050"/>
          <p14:tracePt t="6278" x="311150" y="5238750"/>
          <p14:tracePt t="6295" x="311150" y="5257800"/>
          <p14:tracePt t="6311" x="311150" y="5270500"/>
          <p14:tracePt t="6328" x="311150" y="5276850"/>
          <p14:tracePt t="6345" x="311150" y="5283200"/>
          <p14:tracePt t="12952" x="323850" y="5276850"/>
          <p14:tracePt t="12956" x="349250" y="5276850"/>
          <p14:tracePt t="12969" x="393700" y="5270500"/>
          <p14:tracePt t="12985" x="552450" y="5270500"/>
          <p14:tracePt t="13002" x="749300" y="5270500"/>
          <p14:tracePt t="13019" x="901700" y="5270500"/>
          <p14:tracePt t="13036" x="1003300" y="5270500"/>
          <p14:tracePt t="13052" x="1060450" y="5270500"/>
          <p14:tracePt t="13069" x="1079500" y="5270500"/>
          <p14:tracePt t="13085" x="1085850" y="5270500"/>
          <p14:tracePt t="13179" x="1085850" y="5276850"/>
          <p14:tracePt t="13184" x="1085850" y="5283200"/>
          <p14:tracePt t="13198" x="1085850" y="5295900"/>
          <p14:tracePt t="13207" x="1085850" y="5314950"/>
          <p14:tracePt t="13218" x="1085850" y="5334000"/>
          <p14:tracePt t="13235" x="1092200" y="5353050"/>
          <p14:tracePt t="13252" x="1092200" y="5372100"/>
          <p14:tracePt t="13268" x="1104900" y="5384800"/>
          <p14:tracePt t="13285" x="1117600" y="5416550"/>
          <p14:tracePt t="13302" x="1162050" y="5480050"/>
          <p14:tracePt t="13320" x="1282700" y="5607050"/>
          <p14:tracePt t="13336" x="1333500" y="5657850"/>
          <p14:tracePt t="13352" x="1397000" y="5715000"/>
          <p14:tracePt t="13369" x="1441450" y="5727700"/>
          <p14:tracePt t="13389" x="1454150" y="5727700"/>
          <p14:tracePt t="13404" x="1473200" y="5727700"/>
          <p14:tracePt t="13421" x="1530350" y="5683250"/>
          <p14:tracePt t="13436" x="1562100" y="5670550"/>
          <p14:tracePt t="13454" x="1663700" y="5613400"/>
          <p14:tracePt t="13470" x="1720850" y="5575300"/>
          <p14:tracePt t="13488" x="1778000" y="5530850"/>
          <p14:tracePt t="13505" x="1809750" y="5492750"/>
          <p14:tracePt t="13519" x="1816100" y="5461000"/>
          <p14:tracePt t="13536" x="1816100" y="5416550"/>
          <p14:tracePt t="13554" x="1809750" y="5359400"/>
          <p14:tracePt t="13569" x="1790700" y="5314950"/>
          <p14:tracePt t="13587" x="1758950" y="5264150"/>
          <p14:tracePt t="13605" x="1682750" y="5181600"/>
          <p14:tracePt t="13620" x="1644650" y="5149850"/>
          <p14:tracePt t="13638" x="1536700" y="5092700"/>
          <p14:tracePt t="13653" x="1492250" y="5080000"/>
          <p14:tracePt t="13671" x="1390650" y="5060950"/>
          <p14:tracePt t="13687" x="1327150" y="5054600"/>
          <p14:tracePt t="13705" x="1263650" y="5054600"/>
          <p14:tracePt t="13722" x="1200150" y="5054600"/>
          <p14:tracePt t="13738" x="1130300" y="5060950"/>
          <p14:tracePt t="13754" x="1066800" y="5073650"/>
          <p14:tracePt t="13770" x="984250" y="5092700"/>
          <p14:tracePt t="13787" x="927100" y="5111750"/>
          <p14:tracePt t="13804" x="825500" y="5143500"/>
          <p14:tracePt t="13820" x="800100" y="5156200"/>
          <p14:tracePt t="13837" x="755650" y="5181600"/>
          <p14:tracePt t="13854" x="711200" y="5219700"/>
          <p14:tracePt t="13870" x="692150" y="5245100"/>
          <p14:tracePt t="13887" x="673100" y="5270500"/>
          <p14:tracePt t="13904" x="660400" y="5321300"/>
          <p14:tracePt t="13921" x="654050" y="5353050"/>
          <p14:tracePt t="13938" x="654050" y="5391150"/>
          <p14:tracePt t="13953" x="654050" y="5435600"/>
          <p14:tracePt t="13969" x="666750" y="5505450"/>
          <p14:tracePt t="13986" x="711200" y="5594350"/>
          <p14:tracePt t="14003" x="749300" y="5670550"/>
          <p14:tracePt t="14019" x="787400" y="5740400"/>
          <p14:tracePt t="14036" x="831850" y="5784850"/>
          <p14:tracePt t="14053" x="876300" y="5816600"/>
          <p14:tracePt t="14070" x="977900" y="5854700"/>
          <p14:tracePt t="14086" x="1143000" y="5892800"/>
          <p14:tracePt t="14103" x="1187450" y="5892800"/>
          <p14:tracePt t="14120" x="1263650" y="5892800"/>
          <p14:tracePt t="14136" x="1365250" y="5873750"/>
          <p14:tracePt t="14153" x="1397000" y="5848350"/>
          <p14:tracePt t="14170" x="1435100" y="5816600"/>
          <p14:tracePt t="14186" x="1454150" y="5803900"/>
          <p14:tracePt t="14203" x="1511300" y="5727700"/>
          <p14:tracePt t="14220" x="1549400" y="5657850"/>
          <p14:tracePt t="14237" x="1568450" y="5594350"/>
          <p14:tracePt t="14253" x="1587500" y="5511800"/>
          <p14:tracePt t="14270" x="1587500" y="5410200"/>
          <p14:tracePt t="14287" x="1587500" y="5302250"/>
          <p14:tracePt t="14304" x="1562100" y="5168900"/>
          <p14:tracePt t="14320" x="1492250" y="5073650"/>
          <p14:tracePt t="14337" x="1422400" y="4997450"/>
          <p14:tracePt t="14353" x="1282700" y="4921250"/>
          <p14:tracePt t="14370" x="1238250" y="4908550"/>
          <p14:tracePt t="14387" x="1098550" y="4889500"/>
          <p14:tracePt t="14404" x="990600" y="4889500"/>
          <p14:tracePt t="14420" x="889000" y="4902200"/>
          <p14:tracePt t="14437" x="825500" y="4946650"/>
          <p14:tracePt t="14454" x="755650" y="5035550"/>
          <p14:tracePt t="14470" x="717550" y="5149850"/>
          <p14:tracePt t="14487" x="704850" y="5289550"/>
          <p14:tracePt t="14503" x="704850" y="5416550"/>
          <p14:tracePt t="14520" x="736600" y="5543550"/>
          <p14:tracePt t="14536" x="806450" y="5676900"/>
          <p14:tracePt t="14553" x="895350" y="5791200"/>
          <p14:tracePt t="14570" x="1016000" y="5873750"/>
          <p14:tracePt t="14586" x="1276350" y="5962650"/>
          <p14:tracePt t="14603" x="1339850" y="5969000"/>
          <p14:tracePt t="14620" x="1517650" y="5969000"/>
          <p14:tracePt t="14637" x="1695450" y="5962650"/>
          <p14:tracePt t="14653" x="1860550" y="5867400"/>
          <p14:tracePt t="14670" x="1930400" y="5753100"/>
          <p14:tracePt t="14687" x="1949450" y="5613400"/>
          <p14:tracePt t="14703" x="1936750" y="5441950"/>
          <p14:tracePt t="14721" x="1866900" y="5264150"/>
          <p14:tracePt t="14737" x="1778000" y="5130800"/>
          <p14:tracePt t="14753" x="1682750" y="5048250"/>
          <p14:tracePt t="14770" x="1593850" y="5010150"/>
          <p14:tracePt t="14787" x="1504950" y="5010150"/>
          <p14:tracePt t="14803" x="1397000" y="5016500"/>
          <p14:tracePt t="14820" x="1270000" y="5054600"/>
          <p14:tracePt t="14837" x="1085850" y="5162550"/>
          <p14:tracePt t="14853" x="1028700" y="5200650"/>
          <p14:tracePt t="14870" x="908050" y="5353050"/>
          <p14:tracePt t="14887" x="889000" y="5397500"/>
          <p14:tracePt t="14904" x="882650" y="5473700"/>
          <p14:tracePt t="14920" x="889000" y="5537200"/>
          <p14:tracePt t="14937" x="946150" y="5626100"/>
          <p14:tracePt t="14954" x="1016000" y="5683250"/>
          <p14:tracePt t="14970" x="1162050" y="5734050"/>
          <p14:tracePt t="14987" x="1276350" y="5746750"/>
          <p14:tracePt t="15004" x="1377950" y="5746750"/>
          <p14:tracePt t="15020" x="1492250" y="5721350"/>
          <p14:tracePt t="15037" x="1587500" y="5670550"/>
          <p14:tracePt t="15053" x="1631950" y="5613400"/>
          <p14:tracePt t="15070" x="1663700" y="5505450"/>
          <p14:tracePt t="15087" x="1670050" y="5391150"/>
          <p14:tracePt t="15104" x="1651000" y="5289550"/>
          <p14:tracePt t="15121" x="1606550" y="5200650"/>
          <p14:tracePt t="15137" x="1530350" y="5130800"/>
          <p14:tracePt t="15154" x="1492250" y="5111750"/>
          <p14:tracePt t="15171" x="1473200" y="5111750"/>
          <p14:tracePt t="15188" x="1314450" y="5118100"/>
          <p14:tracePt t="15204" x="1238250" y="5149850"/>
          <p14:tracePt t="15221" x="1149350" y="5207000"/>
          <p14:tracePt t="15238" x="1073150" y="5270500"/>
          <p14:tracePt t="15254" x="1009650" y="5327650"/>
          <p14:tracePt t="15271" x="965200" y="5391150"/>
          <p14:tracePt t="15288" x="958850" y="5454650"/>
          <p14:tracePt t="15304" x="958850" y="5473700"/>
          <p14:tracePt t="15322" x="1009650" y="5575300"/>
          <p14:tracePt t="15338" x="1117600" y="5651500"/>
          <p14:tracePt t="15355" x="1270000" y="5715000"/>
          <p14:tracePt t="15371" x="1365250" y="5727700"/>
          <p14:tracePt t="15390" x="1416050" y="5727700"/>
          <p14:tracePt t="15405" x="1428750" y="5721350"/>
          <p14:tracePt t="15421" x="1454150" y="5676900"/>
          <p14:tracePt t="15438" x="1460500" y="5549900"/>
          <p14:tracePt t="15455" x="1460500" y="5397500"/>
          <p14:tracePt t="15471" x="1447800" y="5283200"/>
          <p14:tracePt t="15487" x="1403350" y="5200650"/>
          <p14:tracePt t="15504" x="1358900" y="5143500"/>
          <p14:tracePt t="15522" x="1320800" y="5118100"/>
          <p14:tracePt t="15541" x="1238250" y="5092700"/>
          <p14:tracePt t="15557" x="1206500" y="5092700"/>
          <p14:tracePt t="15573" x="1136650" y="5105400"/>
          <p14:tracePt t="15587" x="1079500" y="5124450"/>
          <p14:tracePt t="15604" x="1009650" y="5181600"/>
          <p14:tracePt t="15621" x="990600" y="5219700"/>
          <p14:tracePt t="15638" x="977900" y="5238750"/>
          <p14:tracePt t="15654" x="971550" y="5289550"/>
          <p14:tracePt t="15671" x="977900" y="5327650"/>
          <p14:tracePt t="15688" x="1009650" y="5372100"/>
          <p14:tracePt t="15705" x="1054100" y="5403850"/>
          <p14:tracePt t="15721" x="1085850" y="5422900"/>
          <p14:tracePt t="15738" x="1130300" y="5422900"/>
          <p14:tracePt t="15755" x="1181100" y="5429250"/>
          <p14:tracePt t="15771" x="1200150" y="5416550"/>
          <p14:tracePt t="15788" x="1219200" y="5403850"/>
          <p14:tracePt t="15805" x="1238250" y="5372100"/>
          <p14:tracePt t="15821" x="1257300" y="5334000"/>
          <p14:tracePt t="15838" x="1270000" y="5289550"/>
          <p14:tracePt t="15855" x="1270000" y="5270500"/>
          <p14:tracePt t="15871" x="1250950" y="5226050"/>
          <p14:tracePt t="15888" x="1200150" y="5181600"/>
          <p14:tracePt t="15905" x="1123950" y="5168900"/>
          <p14:tracePt t="15922" x="1047750" y="5162550"/>
          <p14:tracePt t="15938" x="990600" y="5162550"/>
          <p14:tracePt t="15954" x="939800" y="5175250"/>
          <p14:tracePt t="15971" x="908050" y="5207000"/>
          <p14:tracePt t="15988" x="882650" y="5251450"/>
          <p14:tracePt t="16005" x="863600" y="5308600"/>
          <p14:tracePt t="16022" x="863600" y="5372100"/>
          <p14:tracePt t="16038" x="882650" y="5441950"/>
          <p14:tracePt t="16055" x="927100" y="5505450"/>
          <p14:tracePt t="16073" x="1003300" y="5562600"/>
          <p14:tracePt t="16088" x="1054100" y="5588000"/>
          <p14:tracePt t="16105" x="1117600" y="5594350"/>
          <p14:tracePt t="16122" x="1123950" y="5594350"/>
          <p14:tracePt t="16138" x="1130300" y="5581650"/>
          <p14:tracePt t="16155" x="1149350" y="5467350"/>
          <p14:tracePt t="16172" x="1149350" y="5397500"/>
          <p14:tracePt t="16188" x="1149350" y="5359400"/>
          <p14:tracePt t="16205" x="1130300" y="5314950"/>
          <p14:tracePt t="16222" x="1111250" y="5295900"/>
          <p14:tracePt t="16239" x="1079500" y="5289550"/>
          <p14:tracePt t="16255" x="1041400" y="5283200"/>
          <p14:tracePt t="16271" x="1009650" y="5295900"/>
          <p14:tracePt t="16288" x="958850" y="5340350"/>
          <p14:tracePt t="16305" x="908050" y="5422900"/>
          <p14:tracePt t="16322" x="908050" y="5448300"/>
          <p14:tracePt t="16339" x="927100" y="5537200"/>
          <p14:tracePt t="16356" x="958850" y="5568950"/>
          <p14:tracePt t="16372" x="984250" y="5581650"/>
          <p14:tracePt t="16388" x="1085850" y="5600700"/>
          <p14:tracePt t="16406" x="1149350" y="5600700"/>
          <p14:tracePt t="16422" x="1187450" y="5594350"/>
          <p14:tracePt t="16455" x="1187450" y="5568950"/>
          <p14:tracePt t="16472" x="1155700" y="5518150"/>
          <p14:tracePt t="16488" x="1098550" y="5486400"/>
          <p14:tracePt t="16505" x="1028700" y="5480050"/>
          <p14:tracePt t="16522" x="971550" y="5480050"/>
          <p14:tracePt t="16539" x="933450" y="5480050"/>
          <p14:tracePt t="16556" x="927100" y="5480050"/>
          <p14:tracePt t="16572" x="920750" y="5480050"/>
          <p14:tracePt t="17406" x="889000" y="5480050"/>
          <p14:tracePt t="17412" x="730250" y="5480050"/>
          <p14:tracePt t="17426" x="488950" y="5467350"/>
          <p14:tracePt t="17490" x="9661525" y="1857375"/>
          <p14:tracePt t="17510" x="8147050" y="1228725"/>
          <p14:tracePt t="17513" x="6632575" y="571500"/>
          <p14:tracePt t="21885" x="463550" y="3041650"/>
          <p14:tracePt t="21895" x="698500" y="3111500"/>
          <p14:tracePt t="21910" x="1282700" y="3257550"/>
          <p14:tracePt t="21927" x="1911350" y="3390900"/>
          <p14:tracePt t="21944" x="2387600" y="3492500"/>
          <p14:tracePt t="21961" x="2844800" y="3606800"/>
          <p14:tracePt t="21977" x="3352800" y="3708400"/>
          <p14:tracePt t="21994" x="3619500" y="3765550"/>
          <p14:tracePt t="22011" x="3740150" y="3790950"/>
          <p14:tracePt t="22027" x="3822700" y="3816350"/>
          <p14:tracePt t="22044" x="3981450" y="3873500"/>
          <p14:tracePt t="22061" x="4178300" y="3956050"/>
          <p14:tracePt t="22077" x="4406900" y="4057650"/>
          <p14:tracePt t="22094" x="4578350" y="4159250"/>
          <p14:tracePt t="22111" x="4616450" y="4222750"/>
          <p14:tracePt t="22128" x="4635500" y="4248150"/>
          <p14:tracePt t="22144" x="4648200" y="4387850"/>
          <p14:tracePt t="22161" x="4622800" y="4508500"/>
          <p14:tracePt t="22179" x="4521200" y="4686300"/>
          <p14:tracePt t="22194" x="4305300" y="4889500"/>
          <p14:tracePt t="22211" x="3981450" y="5080000"/>
          <p14:tracePt t="22229" x="3613150" y="5207000"/>
          <p14:tracePt t="22244" x="3136900" y="5327650"/>
          <p14:tracePt t="22261" x="2679700" y="5403850"/>
          <p14:tracePt t="22278" x="2279650" y="5416550"/>
          <p14:tracePt t="22294" x="1968500" y="5416550"/>
          <p14:tracePt t="22311" x="1771650" y="5416550"/>
          <p14:tracePt t="22328" x="1644650" y="5416550"/>
          <p14:tracePt t="22344" x="1593850" y="5416550"/>
          <p14:tracePt t="22361" x="1555750" y="5416550"/>
          <p14:tracePt t="22379" x="1536700" y="5410200"/>
          <p14:tracePt t="22394" x="1524000" y="5403850"/>
          <p14:tracePt t="22444" x="1517650" y="5403850"/>
          <p14:tracePt t="22458" x="1498600" y="5403850"/>
          <p14:tracePt t="22465" x="1492250" y="5403850"/>
          <p14:tracePt t="22478" x="1473200" y="5397500"/>
          <p14:tracePt t="22494" x="1390650" y="5365750"/>
          <p14:tracePt t="22511" x="1301750" y="5334000"/>
          <p14:tracePt t="22528" x="1238250" y="5308600"/>
          <p14:tracePt t="22546" x="1200150" y="5295900"/>
          <p14:tracePt t="22561" x="1193800" y="5295900"/>
          <p14:tracePt t="22626" x="1174750" y="5295900"/>
          <p14:tracePt t="22636" x="1162050" y="5295900"/>
          <p14:tracePt t="22644" x="1149350" y="5295900"/>
          <p14:tracePt t="22661" x="1136650" y="5295900"/>
          <p14:tracePt t="22678" x="1117600" y="5308600"/>
          <p14:tracePt t="22695" x="1104900" y="5321300"/>
          <p14:tracePt t="22713" x="1098550" y="5334000"/>
          <p14:tracePt t="22730" x="1092200" y="5334000"/>
          <p14:tracePt t="25485" x="1098550" y="5327650"/>
          <p14:tracePt t="25497" x="1136650" y="5321300"/>
          <p14:tracePt t="25506" x="1212850" y="5321300"/>
          <p14:tracePt t="25515" x="1314450" y="5314950"/>
          <p14:tracePt t="25531" x="1536700" y="5295900"/>
          <p14:tracePt t="25549" x="1701800" y="5295900"/>
          <p14:tracePt t="25565" x="1847850" y="5283200"/>
          <p14:tracePt t="25582" x="1968500" y="5276850"/>
          <p14:tracePt t="25598" x="2063750" y="5264150"/>
          <p14:tracePt t="25615" x="2101850" y="5245100"/>
          <p14:tracePt t="25632" x="2159000" y="5238750"/>
          <p14:tracePt t="25649" x="2209800" y="5232400"/>
          <p14:tracePt t="25665" x="2260600" y="5213350"/>
          <p14:tracePt t="25682" x="2317750" y="5207000"/>
          <p14:tracePt t="25698" x="2355850" y="5194300"/>
          <p14:tracePt t="25715" x="2476500" y="5181600"/>
          <p14:tracePt t="25733" x="2667000" y="5143500"/>
          <p14:tracePt t="25749" x="2749550" y="5124450"/>
          <p14:tracePt t="25765" x="2933700" y="5099050"/>
          <p14:tracePt t="25782" x="3098800" y="5092700"/>
          <p14:tracePt t="25799" x="3276600" y="5080000"/>
          <p14:tracePt t="25816" x="3473450" y="5080000"/>
          <p14:tracePt t="25832" x="3702050" y="5080000"/>
          <p14:tracePt t="25849" x="4006850" y="5105400"/>
          <p14:tracePt t="25866" x="4260850" y="5130800"/>
          <p14:tracePt t="25882" x="4432300" y="5143500"/>
          <p14:tracePt t="25899" x="4559300" y="5143500"/>
          <p14:tracePt t="25919" x="4641850" y="5143500"/>
          <p14:tracePt t="25936" x="4692650" y="5143500"/>
          <p14:tracePt t="25951" x="4718050" y="5143500"/>
          <p14:tracePt t="25967" x="4800600" y="5162550"/>
          <p14:tracePt t="25982" x="4851400" y="5187950"/>
          <p14:tracePt t="25999" x="4984750" y="5238750"/>
          <p14:tracePt t="26016" x="5086350" y="5264150"/>
          <p14:tracePt t="26033" x="5321300" y="5289550"/>
          <p14:tracePt t="26050" x="5556250" y="5302250"/>
          <p14:tracePt t="26066" x="5930900" y="5302250"/>
          <p14:tracePt t="26082" x="6267450" y="5302250"/>
          <p14:tracePt t="26099" x="6565900" y="5251450"/>
          <p14:tracePt t="26115" x="6838950" y="5181600"/>
          <p14:tracePt t="26132" x="7004050" y="5130800"/>
          <p14:tracePt t="26149" x="7092950" y="5105400"/>
          <p14:tracePt t="26165" x="7124700" y="5086350"/>
          <p14:tracePt t="26182" x="7143750" y="5067300"/>
          <p14:tracePt t="26199" x="7162800" y="5054600"/>
          <p14:tracePt t="26215" x="7194550" y="5010150"/>
          <p14:tracePt t="26232" x="7200900" y="4991100"/>
          <p14:tracePt t="26250" x="7194550" y="4933950"/>
          <p14:tracePt t="26266" x="7162800" y="4870450"/>
          <p14:tracePt t="26282" x="7156450" y="4838700"/>
          <p14:tracePt t="26299" x="7156450" y="4832350"/>
          <p14:tracePt t="26316" x="7156450" y="4819650"/>
          <p14:tracePt t="26333" x="7156450" y="4781550"/>
          <p14:tracePt t="26349" x="7143750" y="4673600"/>
          <p14:tracePt t="26365" x="7112000" y="4552950"/>
          <p14:tracePt t="26383" x="7035800" y="4343400"/>
          <p14:tracePt t="26399" x="6978650" y="4222750"/>
          <p14:tracePt t="26416" x="6953250" y="4152900"/>
          <p14:tracePt t="26433" x="6858000" y="3911600"/>
          <p14:tracePt t="26449" x="6819900" y="3822700"/>
          <p14:tracePt t="26467" x="6750050" y="3594100"/>
          <p14:tracePt t="26482" x="6731000" y="3473450"/>
          <p14:tracePt t="26499" x="6724650" y="3365500"/>
          <p14:tracePt t="26515" x="6724650" y="3308350"/>
          <p14:tracePt t="26532" x="6724650" y="3257550"/>
          <p14:tracePt t="26549" x="6724650" y="3232150"/>
          <p14:tracePt t="26566" x="6724650" y="3213100"/>
          <p14:tracePt t="26582" x="6724650" y="3200400"/>
          <p14:tracePt t="26599" x="6724650" y="3187700"/>
          <p14:tracePt t="26616" x="6724650" y="3175000"/>
          <p14:tracePt t="26632" x="6724650" y="3162300"/>
          <p14:tracePt t="26649" x="6724650" y="3143250"/>
          <p14:tracePt t="26666" x="6724650" y="3117850"/>
          <p14:tracePt t="26682" x="6724650" y="3086100"/>
          <p14:tracePt t="26699" x="6724650" y="3003550"/>
          <p14:tracePt t="26715" x="6718300" y="2940050"/>
          <p14:tracePt t="26732" x="6718300" y="2857500"/>
          <p14:tracePt t="26749" x="6718300" y="2800350"/>
          <p14:tracePt t="26766" x="6718300" y="2711450"/>
          <p14:tracePt t="26783" x="6718300" y="2622550"/>
          <p14:tracePt t="26799" x="6718300" y="2552700"/>
          <p14:tracePt t="26815" x="6724650" y="2457450"/>
          <p14:tracePt t="26832" x="6731000" y="2393950"/>
          <p14:tracePt t="26849" x="6750050" y="2336800"/>
          <p14:tracePt t="26866" x="6762750" y="2279650"/>
          <p14:tracePt t="26884" x="6769100" y="2247900"/>
          <p14:tracePt t="26900" x="6775450" y="2222500"/>
          <p14:tracePt t="26916" x="6781800" y="2209800"/>
          <p14:tracePt t="26932" x="6781800" y="2203450"/>
          <p14:tracePt t="27059" x="6781800" y="2209800"/>
          <p14:tracePt t="27069" x="6775450" y="2235200"/>
          <p14:tracePt t="27075" x="6775450" y="2260600"/>
          <p14:tracePt t="27086" x="6775450" y="2286000"/>
          <p14:tracePt t="27099" x="6775450" y="2330450"/>
          <p14:tracePt t="27116" x="6775450" y="2413000"/>
          <p14:tracePt t="27132" x="6781800" y="2501900"/>
          <p14:tracePt t="27149" x="6794500" y="2590800"/>
          <p14:tracePt t="27166" x="6807200" y="2673350"/>
          <p14:tracePt t="27182" x="6826250" y="2813050"/>
          <p14:tracePt t="27199" x="6832600" y="2901950"/>
          <p14:tracePt t="27216" x="6838950" y="2946400"/>
          <p14:tracePt t="27233" x="6838950" y="3073400"/>
          <p14:tracePt t="27250" x="6838950" y="3181350"/>
          <p14:tracePt t="27266" x="6838950" y="3282950"/>
          <p14:tracePt t="27283" x="6838950" y="3384550"/>
          <p14:tracePt t="27300" x="6838950" y="3505200"/>
          <p14:tracePt t="27316" x="6838950" y="3657600"/>
          <p14:tracePt t="27332" x="6832600" y="3867150"/>
          <p14:tracePt t="27349" x="6832600" y="4095750"/>
          <p14:tracePt t="27366" x="6826250" y="4279900"/>
          <p14:tracePt t="27383" x="6807200" y="4476750"/>
          <p14:tracePt t="27399" x="6807200" y="4597400"/>
          <p14:tracePt t="27416" x="6807200" y="4629150"/>
          <p14:tracePt t="27434" x="6807200" y="4756150"/>
          <p14:tracePt t="27450" x="6807200" y="4845050"/>
          <p14:tracePt t="27467" x="6807200" y="4972050"/>
          <p14:tracePt t="27483" x="6807200" y="5029200"/>
          <p14:tracePt t="27500" x="6800850" y="5067300"/>
          <p14:tracePt t="27516" x="6800850" y="5137150"/>
          <p14:tracePt t="27534" x="6781800" y="5207000"/>
          <p14:tracePt t="27550" x="6769100" y="5295900"/>
          <p14:tracePt t="27566" x="6756400" y="5372100"/>
          <p14:tracePt t="27583" x="6743700" y="5467350"/>
          <p14:tracePt t="27601" x="6737350" y="5562600"/>
          <p14:tracePt t="27617" x="6724650" y="5632450"/>
          <p14:tracePt t="27633" x="6718300" y="5689600"/>
          <p14:tracePt t="27649" x="6711950" y="5746750"/>
          <p14:tracePt t="27666" x="6705600" y="5797550"/>
          <p14:tracePt t="27683" x="6699250" y="5842000"/>
          <p14:tracePt t="27699" x="6699250" y="5848350"/>
          <p14:tracePt t="28020" x="6692900" y="5854700"/>
          <p14:tracePt t="28030" x="6642100" y="5854700"/>
          <p14:tracePt t="28039" x="6464300" y="5797550"/>
          <p14:tracePt t="28050" x="6242050" y="5734050"/>
          <p14:tracePt t="28067" x="5397500" y="5435600"/>
          <p14:tracePt t="28083" x="4260850" y="5041900"/>
          <p14:tracePt t="28100" x="3073400" y="4667250"/>
          <p14:tracePt t="28116" x="1854200" y="4279900"/>
          <p14:tracePt t="28134" x="723900" y="3898900"/>
          <p14:tracePt t="37920" x="8847138" y="542925"/>
          <p14:tracePt t="37929" x="9575800" y="942975"/>
          <p14:tracePt t="37944" x="11220450" y="1585913"/>
          <p14:tracePt t="38030" x="565150" y="3556000"/>
          <p14:tracePt t="38035" x="863600" y="3327400"/>
          <p14:tracePt t="38047" x="1060450" y="3079750"/>
          <p14:tracePt t="38060" x="1219200" y="2825750"/>
          <p14:tracePt t="38076" x="1587500" y="2184400"/>
          <p14:tracePt t="38093" x="1689100" y="1835150"/>
          <p14:tracePt t="38110" x="1708150" y="1765300"/>
          <p14:tracePt t="38126" x="1587500" y="1390650"/>
          <p14:tracePt t="38143" x="1181100" y="1066800"/>
          <p14:tracePt t="38160" x="698500" y="914400"/>
          <p14:tracePt t="38177" x="158750" y="882650"/>
          <p14:tracePt t="38272" x="8247063" y="100013"/>
          <p14:tracePt t="38278" x="7861300" y="1028700"/>
          <p14:tracePt t="38287" x="7718425" y="1871663"/>
          <p14:tracePt t="38294" x="7732713" y="2686050"/>
          <p14:tracePt t="38311" x="7961313" y="3429000"/>
          <p14:tracePt t="38327" x="9218613" y="4914900"/>
          <p14:tracePt t="38328" x="10220325" y="5614988"/>
          <p14:tracePt t="38343" x="11634788" y="6357938"/>
          <p14:tracePt t="38385" x="1504950" y="6578600"/>
          <p14:tracePt t="38394" x="2368550" y="6496050"/>
          <p14:tracePt t="38410" x="4000500" y="6153150"/>
          <p14:tracePt t="38427" x="5308600" y="5676900"/>
          <p14:tracePt t="38444" x="6057900" y="5092700"/>
          <p14:tracePt t="38463" x="6254750" y="4368800"/>
          <p14:tracePt t="38477" x="6127750" y="4121150"/>
          <p14:tracePt t="38494" x="5416550" y="3454400"/>
          <p14:tracePt t="38510" x="4432300" y="2901950"/>
          <p14:tracePt t="38527" x="3416300" y="2724150"/>
          <p14:tracePt t="38544" x="2432050" y="2787650"/>
          <p14:tracePt t="38545" x="1854200" y="2914650"/>
          <p14:tracePt t="38560" x="1320800" y="3067050"/>
          <p14:tracePt t="38668" x="476250" y="6381750"/>
          <p14:tracePt t="38678" x="984250" y="6419850"/>
          <p14:tracePt t="38686" x="1517650" y="6432550"/>
          <p14:tracePt t="38697" x="2051050" y="6388100"/>
          <p14:tracePt t="38711" x="3086100" y="6191250"/>
          <p14:tracePt t="38729" x="3854450" y="5861050"/>
          <p14:tracePt t="38745" x="4260850" y="5568950"/>
          <p14:tracePt t="38763" x="4432300" y="5295900"/>
          <p14:tracePt t="38778" x="4445000" y="5168900"/>
          <p14:tracePt t="38795" x="4425950" y="5080000"/>
          <p14:tracePt t="38811" x="4254500" y="4940300"/>
          <p14:tracePt t="38829" x="4133850" y="4902200"/>
          <p14:tracePt t="38845" x="4089400" y="4902200"/>
          <p14:tracePt t="38862" x="4006850" y="4914900"/>
          <p14:tracePt t="38878" x="3956050" y="4946650"/>
          <p14:tracePt t="38894" x="3930650" y="4965700"/>
          <p14:tracePt t="38915" x="3930650" y="4972050"/>
          <p14:tracePt t="38947" x="3937000" y="4972050"/>
          <p14:tracePt t="38956" x="3949700" y="4946650"/>
          <p14:tracePt t="38966" x="3968750" y="4927600"/>
          <p14:tracePt t="38977" x="4000500" y="4902200"/>
          <p14:tracePt t="38994" x="4146550" y="4838700"/>
          <p14:tracePt t="39012" x="4781550" y="4578350"/>
          <p14:tracePt t="39027" x="5181600" y="4432300"/>
          <p14:tracePt t="39046" x="6197600" y="4159250"/>
          <p14:tracePt t="39065" x="6927850" y="3962400"/>
          <p14:tracePt t="39080" x="7270750" y="3873500"/>
          <p14:tracePt t="39097" x="7874000" y="3689350"/>
          <p14:tracePt t="39114" x="8445500" y="3524250"/>
          <p14:tracePt t="39131" x="8578850" y="3486150"/>
          <p14:tracePt t="39148" x="8648700" y="3460750"/>
          <p14:tracePt t="39164" x="8693150" y="3454400"/>
          <p14:tracePt t="39182" x="8705850" y="3454400"/>
          <p14:tracePt t="39404" x="8699500" y="3460750"/>
          <p14:tracePt t="39408" x="8699500" y="3492500"/>
          <p14:tracePt t="39417" x="8699500" y="3511550"/>
          <p14:tracePt t="39432" x="8693150" y="3530600"/>
          <p14:tracePt t="39448" x="8680450" y="3562350"/>
          <p14:tracePt t="39464" x="8674100" y="3594100"/>
          <p14:tracePt t="39480" x="8661400" y="3606800"/>
          <p14:tracePt t="39497" x="8642350" y="3625850"/>
          <p14:tracePt t="39513" x="8636000" y="3632200"/>
          <p14:tracePt t="39530" x="8629650" y="3638550"/>
          <p14:tracePt t="39547" x="8623300" y="3644900"/>
          <p14:tracePt t="39563" x="8616950" y="3644900"/>
          <p14:tracePt t="39564" x="8616950" y="3651250"/>
          <p14:tracePt t="39580" x="8604250" y="3657600"/>
          <p14:tracePt t="39597" x="8547100" y="3683000"/>
          <p14:tracePt t="39613" x="8496300" y="3708400"/>
          <p14:tracePt t="39630" x="8445500" y="3714750"/>
          <p14:tracePt t="39647" x="8407400" y="3727450"/>
          <p14:tracePt t="39664" x="8375650" y="3733800"/>
          <p14:tracePt t="39681" x="8356600" y="3733800"/>
          <p14:tracePt t="39697" x="8324850" y="3727450"/>
          <p14:tracePt t="39713" x="8286750" y="3708400"/>
          <p14:tracePt t="39730" x="8267700" y="3689350"/>
          <p14:tracePt t="39747" x="8242300" y="3670300"/>
          <p14:tracePt t="39764" x="8153400" y="3543300"/>
          <p14:tracePt t="39780" x="8121650" y="3479800"/>
          <p14:tracePt t="39797" x="8007350" y="3251200"/>
          <p14:tracePt t="39814" x="7867650" y="2908300"/>
          <p14:tracePt t="39830" x="7727950" y="2654300"/>
          <p14:tracePt t="39847" x="7645400" y="2546350"/>
          <p14:tracePt t="39864" x="7480300" y="2381250"/>
          <p14:tracePt t="39880" x="7308850" y="2266950"/>
          <p14:tracePt t="39897" x="7258050" y="2247900"/>
          <p14:tracePt t="39913" x="7207250" y="2241550"/>
          <p14:tracePt t="39930" x="7124700" y="2235200"/>
          <p14:tracePt t="39947" x="6997700" y="2241550"/>
          <p14:tracePt t="39963" x="6858000" y="2273300"/>
          <p14:tracePt t="39981" x="6699250" y="2349500"/>
          <p14:tracePt t="39997" x="6445250" y="2489200"/>
          <p14:tracePt t="40013" x="6140450" y="2686050"/>
          <p14:tracePt t="40030" x="5873750" y="2940050"/>
          <p14:tracePt t="40047" x="5734050" y="3187700"/>
          <p14:tracePt t="40063" x="5651500" y="3587750"/>
          <p14:tracePt t="40080" x="5670550" y="3829050"/>
          <p14:tracePt t="40097" x="5715000" y="3968750"/>
          <p14:tracePt t="40113" x="5988050" y="4400550"/>
          <p14:tracePt t="40130" x="6267450" y="4654550"/>
          <p14:tracePt t="40147" x="6559550" y="4857750"/>
          <p14:tracePt t="40163" x="6832600" y="4972050"/>
          <p14:tracePt t="40180" x="7073900" y="4997450"/>
          <p14:tracePt t="40198" x="7245350" y="4997450"/>
          <p14:tracePt t="40213" x="7410450" y="4946650"/>
          <p14:tracePt t="40230" x="7493000" y="4895850"/>
          <p14:tracePt t="40247" x="7556500" y="4819650"/>
          <p14:tracePt t="40263" x="7594600" y="4686300"/>
          <p14:tracePt t="40280" x="7594600" y="4635500"/>
          <p14:tracePt t="40296" x="7594600" y="4578350"/>
          <p14:tracePt t="40313" x="7581900" y="4559300"/>
          <p14:tracePt t="40880" x="7588250" y="4559300"/>
          <p14:tracePt t="40883" x="7721600" y="4648200"/>
          <p14:tracePt t="40896" x="7924800" y="4756150"/>
          <p14:tracePt t="40914" x="8382000" y="4940300"/>
          <p14:tracePt t="40931" x="8883650" y="5035550"/>
          <p14:tracePt t="40947" x="9448800" y="5080000"/>
          <p14:tracePt t="40964" x="10179050" y="5105400"/>
          <p14:tracePt t="40980" x="10382250" y="5105400"/>
          <p14:tracePt t="40997" x="10763250" y="5105400"/>
          <p14:tracePt t="41014" x="11233150" y="5105400"/>
          <p14:tracePt t="41031" x="11334750" y="5105400"/>
          <p14:tracePt t="41047" x="11512550" y="5105400"/>
          <p14:tracePt t="41064" x="11734800" y="5099050"/>
          <p14:tracePt t="41080" x="11861800" y="5080000"/>
          <p14:tracePt t="41097" x="11912600" y="5073650"/>
          <p14:tracePt t="41114" x="11988800" y="5041900"/>
          <p14:tracePt t="41130" x="12007850" y="5035550"/>
          <p14:tracePt t="41147" x="12014200" y="5022850"/>
          <p14:tracePt t="41164" x="12020550" y="5016500"/>
          <p14:tracePt t="41181" x="12026900" y="4984750"/>
          <p14:tracePt t="41197" x="12007850" y="4933950"/>
          <p14:tracePt t="41214" x="11906250" y="4845050"/>
          <p14:tracePt t="41230" x="11614150" y="4699000"/>
          <p14:tracePt t="41247" x="10985500" y="4445000"/>
          <p14:tracePt t="41264" x="10045700" y="4197350"/>
          <p14:tracePt t="41281" x="8191500" y="4013200"/>
          <p14:tracePt t="41297" x="6896100" y="4013200"/>
          <p14:tracePt t="41314" x="6273800" y="4038600"/>
          <p14:tracePt t="41330" x="5308600" y="4216400"/>
          <p14:tracePt t="41351" x="4425950" y="4495800"/>
          <p14:tracePt t="41368" x="4273550" y="4616450"/>
          <p14:tracePt t="41383" x="4248150" y="4705350"/>
          <p14:tracePt t="41398" x="4248150" y="4806950"/>
          <p14:tracePt t="41416" x="4260850" y="4889500"/>
          <p14:tracePt t="41433" x="4286250" y="4972050"/>
          <p14:tracePt t="41449" x="4298950" y="5092700"/>
          <p14:tracePt t="41465" x="4298950" y="5118100"/>
          <p14:tracePt t="41481" x="4273550" y="5168900"/>
          <p14:tracePt t="41497" x="4248150" y="5200650"/>
          <p14:tracePt t="41514" x="4229100" y="5219700"/>
          <p14:tracePt t="41534" x="4159250" y="5276850"/>
          <p14:tracePt t="41551" x="4108450" y="5295900"/>
          <p14:tracePt t="41565" x="4013200" y="5327650"/>
          <p14:tracePt t="41581" x="3835400" y="5353050"/>
          <p14:tracePt t="41597" x="3638550" y="5353050"/>
          <p14:tracePt t="41614" x="3530600" y="5353050"/>
          <p14:tracePt t="41630" x="3467100" y="5353050"/>
          <p14:tracePt t="41648" x="3409950" y="5353050"/>
          <p14:tracePt t="41664" x="3308350" y="5353050"/>
          <p14:tracePt t="41681" x="3079750" y="5359400"/>
          <p14:tracePt t="41698" x="2546350" y="5359400"/>
          <p14:tracePt t="41714" x="2012950" y="5359400"/>
          <p14:tracePt t="41731" x="1339850" y="5353050"/>
          <p14:tracePt t="41747" x="584200" y="5353050"/>
          <p14:tracePt t="41764" x="323850" y="5353050"/>
          <p14:tracePt t="41981" x="768350" y="4451350"/>
          <p14:tracePt t="41988" x="1282700" y="4343400"/>
          <p14:tracePt t="41998" x="1822450" y="4248150"/>
          <p14:tracePt t="42014" x="2432050" y="4146550"/>
          <p14:tracePt t="42030" x="4254500" y="4051300"/>
          <p14:tracePt t="42047" x="4857750" y="4051300"/>
          <p14:tracePt t="42067" x="6572250" y="4051300"/>
          <p14:tracePt t="42084" x="7308850" y="4057650"/>
          <p14:tracePt t="42099" x="7829550" y="4057650"/>
          <p14:tracePt t="42115" x="8140700" y="4057650"/>
          <p14:tracePt t="42131" x="8382000" y="4057650"/>
          <p14:tracePt t="42148" x="8636000" y="4044950"/>
          <p14:tracePt t="42168" x="8782050" y="4006850"/>
          <p14:tracePt t="42182" x="8940800" y="3949700"/>
          <p14:tracePt t="42198" x="9017000" y="3905250"/>
          <p14:tracePt t="42215" x="9137650" y="3803650"/>
          <p14:tracePt t="42231" x="9182100" y="3721100"/>
          <p14:tracePt t="42249" x="9182100" y="3625850"/>
          <p14:tracePt t="42265" x="9137650" y="3524250"/>
          <p14:tracePt t="42281" x="9093200" y="3498850"/>
          <p14:tracePt t="42298" x="8972550" y="3492500"/>
          <p14:tracePt t="42315" x="8750300" y="3524250"/>
          <p14:tracePt t="42331" x="7924800" y="3778250"/>
          <p14:tracePt t="42348" x="7264400" y="4152900"/>
          <p14:tracePt t="42365" x="6731000" y="4648200"/>
          <p14:tracePt t="42381" x="6311900" y="5187950"/>
          <p14:tracePt t="42398" x="6070600" y="5638800"/>
          <p14:tracePt t="42415" x="5994400" y="5911850"/>
          <p14:tracePt t="42433" x="6096000" y="6216650"/>
          <p14:tracePt t="42448" x="6451600" y="6515100"/>
          <p14:tracePt t="42465" x="7023100" y="6800850"/>
          <p14:tracePt t="42481" x="8001000" y="6851650"/>
          <p14:tracePt t="42498" x="8318500" y="6851650"/>
          <p14:tracePt t="42514" x="8953500" y="6851650"/>
          <p14:tracePt t="42531" x="9594850" y="6832600"/>
          <p14:tracePt t="42548" x="10293350" y="6597650"/>
          <p14:tracePt t="42564" x="10560050" y="6400800"/>
          <p14:tracePt t="42581" x="10699750" y="6096000"/>
          <p14:tracePt t="42598" x="10718800" y="5759450"/>
          <p14:tracePt t="42614" x="10502900" y="5245100"/>
          <p14:tracePt t="42631" x="9988550" y="4584700"/>
          <p14:tracePt t="42648" x="9334500" y="4000500"/>
          <p14:tracePt t="42664" x="8572500" y="3562350"/>
          <p14:tracePt t="42681" x="7816850" y="3340100"/>
          <p14:tracePt t="42698" x="6978650" y="3232150"/>
          <p14:tracePt t="42714" x="6159500" y="3181350"/>
          <p14:tracePt t="42731" x="5334000" y="3155950"/>
          <p14:tracePt t="42748" x="4667250" y="3238500"/>
          <p14:tracePt t="42765" x="3975100" y="3581400"/>
          <p14:tracePt t="42781" x="3657600" y="3917950"/>
          <p14:tracePt t="42798" x="3429000" y="4318000"/>
          <p14:tracePt t="42815" x="3384550" y="4457700"/>
          <p14:tracePt t="42831" x="3321050" y="4819650"/>
          <p14:tracePt t="42848" x="3333750" y="5035550"/>
          <p14:tracePt t="42865" x="3416300" y="5257800"/>
          <p14:tracePt t="42882" x="3556000" y="5480050"/>
          <p14:tracePt t="42898" x="3879850" y="5746750"/>
          <p14:tracePt t="42915" x="4216400" y="5924550"/>
          <p14:tracePt t="42931" x="4508500" y="6007100"/>
          <p14:tracePt t="42948" x="4673600" y="6032500"/>
          <p14:tracePt t="42965" x="4768850" y="6032500"/>
          <p14:tracePt t="43007" x="4756150" y="6026150"/>
          <p14:tracePt t="43018" x="4673600" y="5981700"/>
          <p14:tracePt t="43032" x="4578350" y="5930900"/>
          <p14:tracePt t="43048" x="4305300" y="5867400"/>
          <p14:tracePt t="43065" x="4000500" y="5816600"/>
          <p14:tracePt t="43082" x="3651250" y="5759450"/>
          <p14:tracePt t="43098" x="3397250" y="5740400"/>
          <p14:tracePt t="43115" x="3244850" y="5740400"/>
          <p14:tracePt t="43132" x="3149600" y="5740400"/>
          <p14:tracePt t="43148" x="3117850" y="5740400"/>
          <p14:tracePt t="43165" x="3111500" y="5740400"/>
          <p14:tracePt t="43183" x="3105150" y="5740400"/>
          <p14:tracePt t="43198" x="3098800" y="5740400"/>
          <p14:tracePt t="43215" x="3067050" y="5740400"/>
          <p14:tracePt t="43232" x="2978150" y="5727700"/>
          <p14:tracePt t="43248" x="2863850" y="5702300"/>
          <p14:tracePt t="43266" x="2635250" y="5651500"/>
          <p14:tracePt t="43282" x="2476500" y="5626100"/>
          <p14:tracePt t="43299" x="2413000" y="5613400"/>
          <p14:tracePt t="43315" x="2247900" y="5594350"/>
          <p14:tracePt t="43332" x="2197100" y="5594350"/>
          <p14:tracePt t="43349" x="2178050" y="5594350"/>
          <p14:tracePt t="43380" x="2171700" y="5594350"/>
          <p14:tracePt t="43385" x="2165350" y="5594350"/>
          <p14:tracePt t="43399" x="2152650" y="5594350"/>
          <p14:tracePt t="43415" x="2082800" y="5607050"/>
          <p14:tracePt t="43433" x="2038350" y="5607050"/>
          <p14:tracePt t="43449" x="1993900" y="5607050"/>
          <p14:tracePt t="43465" x="1974850" y="5607050"/>
          <p14:tracePt t="45061" x="1968500" y="5619750"/>
          <p14:tracePt t="45072" x="1955800" y="5638800"/>
          <p14:tracePt t="45079" x="1943100" y="5645150"/>
          <p14:tracePt t="45096" x="1943100" y="5651500"/>
          <p14:tracePt t="45201" x="1911350" y="5645150"/>
          <p14:tracePt t="45209" x="1822450" y="5632450"/>
          <p14:tracePt t="45220" x="1663700" y="5607050"/>
          <p14:tracePt t="45235" x="1066800" y="5549900"/>
          <p14:tracePt t="45251" x="19050" y="5397500"/>
          <p14:tracePt t="45302" x="5473700" y="800100"/>
          <p14:tracePt t="45317" x="3473450" y="22860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6.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1502</Words>
  <Application>Microsoft Office PowerPoint</Application>
  <PresentationFormat>Widescreen</PresentationFormat>
  <Paragraphs>101</Paragraphs>
  <Slides>13</Slides>
  <Notes>13</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Arial</vt:lpstr>
      <vt:lpstr>Calibri</vt:lpstr>
      <vt:lpstr>Calibri Light</vt:lpstr>
      <vt:lpstr>Helvetica Neue</vt:lpstr>
      <vt:lpstr>Söhne</vt:lpstr>
      <vt:lpstr>Office Theme</vt:lpstr>
      <vt:lpstr>KING COUNTY HOUSE SALES ANALYSIS REPORT </vt:lpstr>
      <vt:lpstr>TABLE OF CONTENT </vt:lpstr>
      <vt:lpstr>  BUSINESS PROBLEM  </vt:lpstr>
      <vt:lpstr>KEY FINDINGS  </vt:lpstr>
      <vt:lpstr>ZIP Codes Vs Price </vt:lpstr>
      <vt:lpstr>TOP SUBURBS IN KING COUNTY</vt:lpstr>
      <vt:lpstr>Square Foot Living Vs Price </vt:lpstr>
      <vt:lpstr>The square footage of interior housing living space for the nearest 15 neighbors Vs Price </vt:lpstr>
      <vt:lpstr>House Grade by Price</vt:lpstr>
      <vt:lpstr>Regression analysis </vt:lpstr>
      <vt:lpstr>Strategic Recommendations for a Pro Home Builder Company</vt:lpstr>
      <vt:lpstr>FUTURE WORK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KINGS COUNTY HOUSE SALES ANALYSIS REPORT </dc:title>
  <dc:creator>Sneha Bhaskar</dc:creator>
  <cp:lastModifiedBy>Sneha Bhaskar</cp:lastModifiedBy>
  <cp:revision>20</cp:revision>
  <dcterms:created xsi:type="dcterms:W3CDTF">2023-09-17T23:13:34Z</dcterms:created>
  <dcterms:modified xsi:type="dcterms:W3CDTF">2023-09-24T07:22:05Z</dcterms:modified>
</cp:coreProperties>
</file>